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4"/>
  </p:sldMasterIdLst>
  <p:notesMasterIdLst>
    <p:notesMasterId r:id="rId30"/>
  </p:notesMasterIdLst>
  <p:sldIdLst>
    <p:sldId id="256" r:id="rId5"/>
    <p:sldId id="260" r:id="rId6"/>
    <p:sldId id="288" r:id="rId7"/>
    <p:sldId id="298" r:id="rId8"/>
    <p:sldId id="279" r:id="rId9"/>
    <p:sldId id="259" r:id="rId10"/>
    <p:sldId id="294" r:id="rId11"/>
    <p:sldId id="305" r:id="rId12"/>
    <p:sldId id="287" r:id="rId13"/>
    <p:sldId id="301" r:id="rId14"/>
    <p:sldId id="302" r:id="rId15"/>
    <p:sldId id="303" r:id="rId16"/>
    <p:sldId id="304" r:id="rId17"/>
    <p:sldId id="258" r:id="rId18"/>
    <p:sldId id="264" r:id="rId19"/>
    <p:sldId id="282" r:id="rId20"/>
    <p:sldId id="267" r:id="rId21"/>
    <p:sldId id="277" r:id="rId22"/>
    <p:sldId id="306" r:id="rId23"/>
    <p:sldId id="307" r:id="rId24"/>
    <p:sldId id="308" r:id="rId25"/>
    <p:sldId id="296" r:id="rId26"/>
    <p:sldId id="274" r:id="rId27"/>
    <p:sldId id="263" r:id="rId28"/>
    <p:sldId id="265"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CC"/>
    <a:srgbClr val="3366CC"/>
    <a:srgbClr val="003399"/>
    <a:srgbClr val="F33F66"/>
    <a:srgbClr val="F3B519"/>
    <a:srgbClr val="FF99FF"/>
    <a:srgbClr val="CC00FF"/>
    <a:srgbClr val="6600CC"/>
    <a:srgbClr val="39F9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94C976-B39B-984F-B700-E9D9B0828FBF}" v="6" dt="2023-08-18T13:16:49.3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97"/>
    <p:restoredTop sz="94609"/>
  </p:normalViewPr>
  <p:slideViewPr>
    <p:cSldViewPr snapToGrid="0">
      <p:cViewPr varScale="1">
        <p:scale>
          <a:sx n="151" d="100"/>
          <a:sy n="151" d="100"/>
        </p:scale>
        <p:origin x="2440"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oss, Kaetlyn" userId="cd07e47c-da35-481f-9240-bdc9ef7b66da" providerId="ADAL" clId="{BE94C976-B39B-984F-B700-E9D9B0828FBF}"/>
    <pc:docChg chg="custSel modSld">
      <pc:chgData name="Gross, Kaetlyn" userId="cd07e47c-da35-481f-9240-bdc9ef7b66da" providerId="ADAL" clId="{BE94C976-B39B-984F-B700-E9D9B0828FBF}" dt="2023-08-21T18:57:50.575" v="160" actId="20577"/>
      <pc:docMkLst>
        <pc:docMk/>
      </pc:docMkLst>
      <pc:sldChg chg="modSp mod">
        <pc:chgData name="Gross, Kaetlyn" userId="cd07e47c-da35-481f-9240-bdc9ef7b66da" providerId="ADAL" clId="{BE94C976-B39B-984F-B700-E9D9B0828FBF}" dt="2023-08-21T18:37:00.821" v="85" actId="20577"/>
        <pc:sldMkLst>
          <pc:docMk/>
          <pc:sldMk cId="0" sldId="274"/>
        </pc:sldMkLst>
        <pc:spChg chg="mod">
          <ac:chgData name="Gross, Kaetlyn" userId="cd07e47c-da35-481f-9240-bdc9ef7b66da" providerId="ADAL" clId="{BE94C976-B39B-984F-B700-E9D9B0828FBF}" dt="2023-08-21T18:37:00.821" v="85" actId="20577"/>
          <ac:spMkLst>
            <pc:docMk/>
            <pc:sldMk cId="0" sldId="274"/>
            <ac:spMk id="26626" creationId="{00000000-0000-0000-0000-000000000000}"/>
          </ac:spMkLst>
        </pc:spChg>
      </pc:sldChg>
      <pc:sldChg chg="modSp mod">
        <pc:chgData name="Gross, Kaetlyn" userId="cd07e47c-da35-481f-9240-bdc9ef7b66da" providerId="ADAL" clId="{BE94C976-B39B-984F-B700-E9D9B0828FBF}" dt="2023-08-21T18:07:35.124" v="9" actId="20577"/>
        <pc:sldMkLst>
          <pc:docMk/>
          <pc:sldMk cId="1771329682" sldId="277"/>
        </pc:sldMkLst>
        <pc:spChg chg="mod">
          <ac:chgData name="Gross, Kaetlyn" userId="cd07e47c-da35-481f-9240-bdc9ef7b66da" providerId="ADAL" clId="{BE94C976-B39B-984F-B700-E9D9B0828FBF}" dt="2023-08-21T18:07:35.124" v="9" actId="20577"/>
          <ac:spMkLst>
            <pc:docMk/>
            <pc:sldMk cId="1771329682" sldId="277"/>
            <ac:spMk id="3" creationId="{00000000-0000-0000-0000-000000000000}"/>
          </ac:spMkLst>
        </pc:spChg>
      </pc:sldChg>
      <pc:sldChg chg="modSp mod">
        <pc:chgData name="Gross, Kaetlyn" userId="cd07e47c-da35-481f-9240-bdc9ef7b66da" providerId="ADAL" clId="{BE94C976-B39B-984F-B700-E9D9B0828FBF}" dt="2023-08-21T18:57:50.575" v="160" actId="20577"/>
        <pc:sldMkLst>
          <pc:docMk/>
          <pc:sldMk cId="1916335125" sldId="301"/>
        </pc:sldMkLst>
        <pc:spChg chg="mod">
          <ac:chgData name="Gross, Kaetlyn" userId="cd07e47c-da35-481f-9240-bdc9ef7b66da" providerId="ADAL" clId="{BE94C976-B39B-984F-B700-E9D9B0828FBF}" dt="2023-08-21T18:57:50.575" v="160" actId="20577"/>
          <ac:spMkLst>
            <pc:docMk/>
            <pc:sldMk cId="1916335125" sldId="301"/>
            <ac:spMk id="3" creationId="{00000000-0000-0000-0000-000000000000}"/>
          </ac:spMkLst>
        </pc:spChg>
      </pc:sldChg>
      <pc:sldChg chg="modSp mod">
        <pc:chgData name="Gross, Kaetlyn" userId="cd07e47c-da35-481f-9240-bdc9ef7b66da" providerId="ADAL" clId="{BE94C976-B39B-984F-B700-E9D9B0828FBF}" dt="2023-08-21T18:08:03.216" v="13" actId="20577"/>
        <pc:sldMkLst>
          <pc:docMk/>
          <pc:sldMk cId="3893663165" sldId="308"/>
        </pc:sldMkLst>
        <pc:spChg chg="mod">
          <ac:chgData name="Gross, Kaetlyn" userId="cd07e47c-da35-481f-9240-bdc9ef7b66da" providerId="ADAL" clId="{BE94C976-B39B-984F-B700-E9D9B0828FBF}" dt="2023-08-21T18:08:03.216" v="13" actId="20577"/>
          <ac:spMkLst>
            <pc:docMk/>
            <pc:sldMk cId="3893663165" sldId="308"/>
            <ac:spMk id="2" creationId="{D46AF4B2-CB9D-2E80-5F46-7424689E4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F6295-0C76-4E63-8FDC-D706B6E66E9C}" type="datetimeFigureOut">
              <a:rPr lang="en-US" smtClean="0"/>
              <a:t>8/21/23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B30BEF-B1F2-429F-AA1F-B4ACFCD0EEE6}" type="slidenum">
              <a:rPr lang="en-US" smtClean="0"/>
              <a:t>‹#›</a:t>
            </a:fld>
            <a:endParaRPr lang="en-US"/>
          </a:p>
        </p:txBody>
      </p:sp>
    </p:spTree>
    <p:extLst>
      <p:ext uri="{BB962C8B-B14F-4D97-AF65-F5344CB8AC3E}">
        <p14:creationId xmlns:p14="http://schemas.microsoft.com/office/powerpoint/2010/main" val="329753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5B30BEF-B1F2-429F-AA1F-B4ACFCD0EEE6}" type="slidenum">
              <a:rPr lang="en-US" smtClean="0"/>
              <a:t>8</a:t>
            </a:fld>
            <a:endParaRPr lang="en-US"/>
          </a:p>
        </p:txBody>
      </p:sp>
    </p:spTree>
    <p:extLst>
      <p:ext uri="{BB962C8B-B14F-4D97-AF65-F5344CB8AC3E}">
        <p14:creationId xmlns:p14="http://schemas.microsoft.com/office/powerpoint/2010/main" val="347979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5B30BEF-B1F2-429F-AA1F-B4ACFCD0EEE6}" type="slidenum">
              <a:rPr lang="en-US" smtClean="0"/>
              <a:t>19</a:t>
            </a:fld>
            <a:endParaRPr lang="en-US"/>
          </a:p>
        </p:txBody>
      </p:sp>
    </p:spTree>
    <p:extLst>
      <p:ext uri="{BB962C8B-B14F-4D97-AF65-F5344CB8AC3E}">
        <p14:creationId xmlns:p14="http://schemas.microsoft.com/office/powerpoint/2010/main" val="279666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s-E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s-E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6649C79-B6C5-47B1-AB45-2C2F300262CA}"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1559764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s-E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7CEA429-8B31-4A2E-8F24-7F571EAF6069}"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9206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s-E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01496D8-07E2-4E5E-8293-75BA015CC9CD}"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219782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s-E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E56F1BF-0C25-4662-A78B-4AB7F34DF5FF}"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3341443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s-E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s-E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611B3B0-7DF0-4499-89A2-C9E71ED21D37}"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907352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s-E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s-E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179ACC4-37B7-452B-802B-B5A77100140E}"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2788571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s-E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s-E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45C2E3A-7DD5-42BC-A000-257C50BDE004}"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18337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s-E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s-E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FD7966C7-1689-4A0F-94DE-A0FE5FD06BCF}"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1772198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s-E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184A0D4-0117-4F89-AEBE-8F0FD55868E9}"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2737721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s-E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s-E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23D424A-F800-489D-8940-23AEE482D456}"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313656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s-E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s-E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52AC221-0D5A-4535-915F-4FD2FDBD20FE}" type="slidenum">
              <a:rPr lang="es-ES">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295702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F75080C-7FA0-439B-9DE2-76A0EECBCC1E}" type="slidenum">
              <a:rPr lang="es-ES" smtClean="0">
                <a:solidFill>
                  <a:srgbClr val="000000"/>
                </a:solidFill>
              </a:rPr>
              <a:pPr/>
              <a:t>‹#›</a:t>
            </a:fld>
            <a:endParaRPr lang="es-ES">
              <a:solidFill>
                <a:srgbClr val="000000"/>
              </a:solidFill>
            </a:endParaRPr>
          </a:p>
        </p:txBody>
      </p:sp>
    </p:spTree>
    <p:extLst>
      <p:ext uri="{BB962C8B-B14F-4D97-AF65-F5344CB8AC3E}">
        <p14:creationId xmlns:p14="http://schemas.microsoft.com/office/powerpoint/2010/main" val="2955635507"/>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697" y="358775"/>
            <a:ext cx="8915400" cy="1470025"/>
          </a:xfrm>
        </p:spPr>
        <p:txBody>
          <a:bodyPr wrap="square" numCol="1" compatLnSpc="1">
            <a:prstTxWarp prst="textNoShape">
              <a:avLst/>
            </a:prstTxWarp>
          </a:bodyPr>
          <a:lstStyle/>
          <a:p>
            <a:pPr>
              <a:defRPr/>
            </a:pPr>
            <a:r>
              <a:rPr lang="en-US" sz="4000" cap="none" dirty="0">
                <a:solidFill>
                  <a:srgbClr val="FFFF00"/>
                </a:solidFill>
                <a:effectLst>
                  <a:outerShdw algn="tl">
                    <a:srgbClr val="FFFFFF"/>
                  </a:outerShdw>
                </a:effectLst>
                <a:latin typeface="Comic Sans MS"/>
                <a:cs typeface="Arial"/>
              </a:rPr>
              <a:t>WELCOME TO </a:t>
            </a:r>
            <a:br>
              <a:rPr lang="en-US" sz="4000" cap="none" dirty="0">
                <a:effectLst>
                  <a:outerShdw algn="tl">
                    <a:srgbClr val="FFFFFF"/>
                  </a:outerShdw>
                </a:effectLst>
                <a:latin typeface="Comic Sans MS" pitchFamily="66" charset="0"/>
                <a:cs typeface="Arial" pitchFamily="34" charset="0"/>
              </a:rPr>
            </a:br>
            <a:r>
              <a:rPr lang="en-US" sz="4000">
                <a:solidFill>
                  <a:srgbClr val="FFFF00"/>
                </a:solidFill>
                <a:effectLst>
                  <a:outerShdw algn="tl">
                    <a:srgbClr val="FFFFFF"/>
                  </a:outerShdw>
                </a:effectLst>
                <a:latin typeface="Comic Sans MS"/>
                <a:cs typeface="Arial"/>
              </a:rPr>
              <a:t>PEARL UPPER ELEMENTARY</a:t>
            </a:r>
            <a:br>
              <a:rPr lang="en-US" sz="3200" cap="none" dirty="0">
                <a:effectLst>
                  <a:outerShdw algn="tl">
                    <a:srgbClr val="FFFFFF"/>
                  </a:outerShdw>
                </a:effectLst>
                <a:latin typeface="Comic Sans MS" pitchFamily="66" charset="0"/>
                <a:cs typeface="Arial" pitchFamily="34" charset="0"/>
              </a:rPr>
            </a:br>
            <a:endParaRPr lang="en-US" sz="3200" cap="none">
              <a:solidFill>
                <a:srgbClr val="FFFF00"/>
              </a:solidFill>
              <a:effectLst>
                <a:outerShdw algn="tl">
                  <a:srgbClr val="FFFFFF"/>
                </a:outerShdw>
              </a:effectLst>
              <a:latin typeface="Comic Sans MS" pitchFamily="66" charset="0"/>
              <a:cs typeface="Arial" pitchFamily="34" charset="0"/>
            </a:endParaRPr>
          </a:p>
        </p:txBody>
      </p:sp>
      <p:sp>
        <p:nvSpPr>
          <p:cNvPr id="13314" name="Subtitle 2"/>
          <p:cNvSpPr>
            <a:spLocks noGrp="1"/>
          </p:cNvSpPr>
          <p:nvPr>
            <p:ph type="subTitle" idx="1"/>
          </p:nvPr>
        </p:nvSpPr>
        <p:spPr>
          <a:xfrm>
            <a:off x="68697" y="4419600"/>
            <a:ext cx="6636903" cy="1828800"/>
          </a:xfrm>
        </p:spPr>
        <p:txBody>
          <a:bodyPr/>
          <a:lstStyle/>
          <a:p>
            <a:pPr algn="l" eaLnBrk="1" hangingPunct="1"/>
            <a:endParaRPr lang="en-US" sz="3200" b="1" dirty="0">
              <a:solidFill>
                <a:srgbClr val="F9D98C"/>
              </a:solidFill>
              <a:latin typeface="Curlz MT"/>
            </a:endParaRPr>
          </a:p>
          <a:p>
            <a:pPr algn="l" eaLnBrk="1" hangingPunct="1"/>
            <a:endParaRPr lang="en-US" sz="2400" b="1" dirty="0">
              <a:solidFill>
                <a:srgbClr val="F33F66"/>
              </a:solidFill>
              <a:effectLst>
                <a:outerShdw blurRad="38100" dist="38100" dir="2700000" algn="tl">
                  <a:srgbClr val="000000">
                    <a:alpha val="43137"/>
                  </a:srgbClr>
                </a:outerShdw>
              </a:effectLst>
              <a:latin typeface="Comic Sans MS" pitchFamily="66" charset="0"/>
            </a:endParaRPr>
          </a:p>
          <a:p>
            <a:pPr algn="l" eaLnBrk="1" hangingPunct="1"/>
            <a:r>
              <a:rPr lang="en-US" sz="2200" b="1" dirty="0">
                <a:solidFill>
                  <a:schemeClr val="bg1"/>
                </a:solidFill>
                <a:effectLst>
                  <a:outerShdw blurRad="38100" dist="38100" dir="2700000" algn="tl">
                    <a:srgbClr val="000000">
                      <a:alpha val="43137"/>
                    </a:srgbClr>
                  </a:outerShdw>
                </a:effectLst>
                <a:latin typeface="Comic Sans MS" pitchFamily="66" charset="0"/>
              </a:rPr>
              <a:t>Mrs. Mangum: Language Arts &amp; Social Studies              </a:t>
            </a:r>
          </a:p>
          <a:p>
            <a:pPr algn="l" eaLnBrk="1" hangingPunct="1"/>
            <a:r>
              <a:rPr lang="en-US" sz="2200" b="1" dirty="0">
                <a:solidFill>
                  <a:schemeClr val="bg1"/>
                </a:solidFill>
                <a:effectLst>
                  <a:outerShdw blurRad="38100" dist="38100" dir="2700000" algn="tl">
                    <a:srgbClr val="000000">
                      <a:alpha val="43137"/>
                    </a:srgbClr>
                  </a:outerShdw>
                </a:effectLst>
                <a:latin typeface="Comic Sans MS" pitchFamily="66" charset="0"/>
              </a:rPr>
              <a:t>Mrs. Hoard: Math</a:t>
            </a:r>
          </a:p>
          <a:p>
            <a:pPr algn="l" eaLnBrk="1" hangingPunct="1"/>
            <a:r>
              <a:rPr lang="en-US" sz="2200" b="1" dirty="0">
                <a:solidFill>
                  <a:schemeClr val="bg1"/>
                </a:solidFill>
                <a:effectLst>
                  <a:outerShdw blurRad="38100" dist="38100" dir="2700000" algn="tl">
                    <a:srgbClr val="000000">
                      <a:alpha val="43137"/>
                    </a:srgbClr>
                  </a:outerShdw>
                </a:effectLst>
                <a:latin typeface="Comic Sans MS" pitchFamily="66" charset="0"/>
              </a:rPr>
              <a:t>Mrs. Gross: Science</a:t>
            </a:r>
          </a:p>
          <a:p>
            <a:pPr algn="l" eaLnBrk="1" hangingPunct="1"/>
            <a:endParaRPr lang="en-US" sz="3200" b="1" dirty="0">
              <a:solidFill>
                <a:srgbClr val="FF0000"/>
              </a:solidFill>
              <a:latin typeface="Curlz M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3600" y="1676400"/>
            <a:ext cx="4813269" cy="3657600"/>
          </a:xfrm>
          <a:prstGeom prst="rect">
            <a:avLst/>
          </a:prstGeom>
        </p:spPr>
      </p:pic>
    </p:spTree>
  </p:cSld>
  <p:clrMapOvr>
    <a:masterClrMapping/>
  </p:clrMapOvr>
  <p:transition spd="slow">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801624"/>
          </a:xfrm>
        </p:spPr>
        <p:txBody>
          <a:bodyPr>
            <a:normAutofit/>
          </a:bodyPr>
          <a:lstStyle/>
          <a:p>
            <a:pPr algn="ctr" eaLnBrk="1" fontAlgn="auto" hangingPunct="1">
              <a:spcAft>
                <a:spcPts val="0"/>
              </a:spcAft>
              <a:defRPr/>
            </a:pPr>
            <a:r>
              <a:rPr lang="en-US" sz="2800" b="1">
                <a:solidFill>
                  <a:srgbClr val="FFFF00"/>
                </a:solidFill>
                <a:latin typeface="Arial" panose="020B0604020202020204" pitchFamily="34" charset="0"/>
                <a:cs typeface="Arial" panose="020B0604020202020204" pitchFamily="34" charset="0"/>
              </a:rPr>
              <a:t>Dress Code – Pg. 80-81 of Student Handbook</a:t>
            </a:r>
          </a:p>
        </p:txBody>
      </p:sp>
      <p:sp>
        <p:nvSpPr>
          <p:cNvPr id="3" name="Content Placeholder 2"/>
          <p:cNvSpPr>
            <a:spLocks noGrp="1"/>
          </p:cNvSpPr>
          <p:nvPr>
            <p:ph idx="1"/>
          </p:nvPr>
        </p:nvSpPr>
        <p:spPr>
          <a:xfrm>
            <a:off x="0" y="685800"/>
            <a:ext cx="8686800" cy="5867400"/>
          </a:xfrm>
        </p:spPr>
        <p:txBody>
          <a:bodyPr>
            <a:normAutofit fontScale="92500" lnSpcReduction="10000"/>
          </a:bodyPr>
          <a:lstStyle/>
          <a:p>
            <a:pPr marL="0" indent="0" eaLnBrk="1" hangingPunct="1">
              <a:buNone/>
            </a:pPr>
            <a:r>
              <a:rPr lang="en-US" sz="2400" dirty="0">
                <a:solidFill>
                  <a:schemeClr val="bg1"/>
                </a:solidFill>
              </a:rPr>
              <a:t>1</a:t>
            </a:r>
            <a:r>
              <a:rPr lang="en-US" sz="2400" b="1" dirty="0">
                <a:solidFill>
                  <a:schemeClr val="bg1"/>
                </a:solidFill>
              </a:rPr>
              <a:t>.   Any clothing or accessories that distract from the   educational process are unacceptable. </a:t>
            </a:r>
          </a:p>
          <a:p>
            <a:pPr marL="0" indent="0" eaLnBrk="1" hangingPunct="1">
              <a:buNone/>
            </a:pPr>
            <a:r>
              <a:rPr lang="en-US" sz="2400" b="1" dirty="0">
                <a:solidFill>
                  <a:schemeClr val="bg1"/>
                </a:solidFill>
              </a:rPr>
              <a:t>Examples of inappropriate attire include, but are not limited to, the following: </a:t>
            </a:r>
          </a:p>
          <a:p>
            <a:pPr marL="457200" indent="-457200" eaLnBrk="1" hangingPunct="1">
              <a:buAutoNum type="alphaLcPeriod"/>
            </a:pPr>
            <a:r>
              <a:rPr lang="en-US" sz="2400" dirty="0">
                <a:solidFill>
                  <a:schemeClr val="bg1"/>
                </a:solidFill>
              </a:rPr>
              <a:t>oversized hoodies; (some girls have been wearing hoodies that are longer than their shorts)</a:t>
            </a:r>
          </a:p>
          <a:p>
            <a:pPr marL="457200" indent="-457200" eaLnBrk="1" hangingPunct="1">
              <a:buAutoNum type="alphaLcPeriod"/>
            </a:pPr>
            <a:r>
              <a:rPr lang="en-US" sz="2400" dirty="0">
                <a:solidFill>
                  <a:schemeClr val="bg1"/>
                </a:solidFill>
              </a:rPr>
              <a:t>head covering of a nonreligious form, hats, caps, and bandanas; </a:t>
            </a:r>
          </a:p>
          <a:p>
            <a:pPr marL="457200" indent="-457200" eaLnBrk="1" hangingPunct="1">
              <a:buAutoNum type="alphaLcPeriod"/>
            </a:pPr>
            <a:r>
              <a:rPr lang="en-US" sz="2400" dirty="0">
                <a:solidFill>
                  <a:schemeClr val="bg1"/>
                </a:solidFill>
              </a:rPr>
              <a:t>sunglasses; </a:t>
            </a:r>
          </a:p>
          <a:p>
            <a:pPr marL="457200" indent="-457200" eaLnBrk="1" hangingPunct="1">
              <a:buAutoNum type="alphaLcPeriod"/>
            </a:pPr>
            <a:r>
              <a:rPr lang="en-US" sz="2400" dirty="0">
                <a:solidFill>
                  <a:schemeClr val="bg1"/>
                </a:solidFill>
              </a:rPr>
              <a:t>clothing with chains, rings, hooks; </a:t>
            </a:r>
          </a:p>
          <a:p>
            <a:pPr marL="457200" indent="-457200" eaLnBrk="1" hangingPunct="1">
              <a:buAutoNum type="alphaLcPeriod"/>
            </a:pPr>
            <a:r>
              <a:rPr lang="en-US" sz="2400" dirty="0">
                <a:solidFill>
                  <a:schemeClr val="bg1"/>
                </a:solidFill>
              </a:rPr>
              <a:t>pajama tops or bottoms; </a:t>
            </a:r>
          </a:p>
          <a:p>
            <a:pPr marL="457200" indent="-457200" eaLnBrk="1" hangingPunct="1">
              <a:buAutoNum type="alphaLcPeriod"/>
            </a:pPr>
            <a:r>
              <a:rPr lang="en-US" sz="2400" dirty="0">
                <a:solidFill>
                  <a:schemeClr val="bg1"/>
                </a:solidFill>
              </a:rPr>
              <a:t>cut-off/fringed shorts; </a:t>
            </a:r>
          </a:p>
          <a:p>
            <a:pPr marL="457200" indent="-457200" eaLnBrk="1" hangingPunct="1">
              <a:buAutoNum type="alphaLcPeriod"/>
            </a:pPr>
            <a:r>
              <a:rPr lang="en-US" sz="2400" dirty="0">
                <a:solidFill>
                  <a:schemeClr val="bg1"/>
                </a:solidFill>
              </a:rPr>
              <a:t>shoes with no backs </a:t>
            </a:r>
            <a:r>
              <a:rPr lang="en-US" sz="1900" dirty="0">
                <a:solidFill>
                  <a:schemeClr val="bg1"/>
                </a:solidFill>
              </a:rPr>
              <a:t>(bedroom slippers, flip-flops, slides),                      wheelies, cleats, or light-up shoes; </a:t>
            </a:r>
          </a:p>
          <a:p>
            <a:pPr marL="457200" indent="-457200" eaLnBrk="1" hangingPunct="1">
              <a:buAutoNum type="alphaLcPeriod"/>
            </a:pPr>
            <a:r>
              <a:rPr lang="en-US" sz="2400" dirty="0">
                <a:solidFill>
                  <a:schemeClr val="bg1"/>
                </a:solidFill>
              </a:rPr>
              <a:t>sleeveless shirts worn by males; </a:t>
            </a:r>
          </a:p>
          <a:p>
            <a:pPr marL="457200" indent="-457200" eaLnBrk="1" hangingPunct="1">
              <a:buAutoNum type="alphaLcPeriod"/>
            </a:pPr>
            <a:r>
              <a:rPr lang="en-US" sz="2400" dirty="0">
                <a:solidFill>
                  <a:schemeClr val="bg1"/>
                </a:solidFill>
              </a:rPr>
              <a:t>sagging or oversized clothes; </a:t>
            </a:r>
          </a:p>
          <a:p>
            <a:pPr marL="457200" indent="-457200" eaLnBrk="1" hangingPunct="1">
              <a:buAutoNum type="alphaLcPeriod"/>
            </a:pPr>
            <a:r>
              <a:rPr lang="en-US" sz="2400" dirty="0">
                <a:solidFill>
                  <a:schemeClr val="bg1"/>
                </a:solidFill>
              </a:rPr>
              <a:t>pants with hem worn below the heel of the shoe.</a:t>
            </a:r>
            <a:endParaRPr lang="en-US" sz="2400" dirty="0">
              <a:solidFill>
                <a:schemeClr val="bg1"/>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91633512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801624"/>
          </a:xfrm>
        </p:spPr>
        <p:txBody>
          <a:bodyPr>
            <a:normAutofit/>
          </a:bodyPr>
          <a:lstStyle/>
          <a:p>
            <a:pPr algn="ctr" eaLnBrk="1" fontAlgn="auto" hangingPunct="1">
              <a:spcAft>
                <a:spcPts val="0"/>
              </a:spcAft>
              <a:defRPr/>
            </a:pPr>
            <a:r>
              <a:rPr lang="en-US" sz="2800" b="1">
                <a:solidFill>
                  <a:srgbClr val="FFFF00"/>
                </a:solidFill>
                <a:latin typeface="Arial" panose="020B0604020202020204" pitchFamily="34" charset="0"/>
                <a:cs typeface="Arial" panose="020B0604020202020204" pitchFamily="34" charset="0"/>
              </a:rPr>
              <a:t>Dress Code – Pg. 80-81 of Student Handbook</a:t>
            </a:r>
          </a:p>
        </p:txBody>
      </p:sp>
      <p:sp>
        <p:nvSpPr>
          <p:cNvPr id="3" name="Content Placeholder 2"/>
          <p:cNvSpPr>
            <a:spLocks noGrp="1"/>
          </p:cNvSpPr>
          <p:nvPr>
            <p:ph idx="1"/>
          </p:nvPr>
        </p:nvSpPr>
        <p:spPr>
          <a:xfrm>
            <a:off x="0" y="685800"/>
            <a:ext cx="8686800" cy="6172200"/>
          </a:xfrm>
        </p:spPr>
        <p:txBody>
          <a:bodyPr>
            <a:noAutofit/>
          </a:bodyPr>
          <a:lstStyle/>
          <a:p>
            <a:pPr marL="457200" indent="-457200" eaLnBrk="1" hangingPunct="1">
              <a:buAutoNum type="arabicPeriod" startAt="2"/>
            </a:pPr>
            <a:r>
              <a:rPr lang="en-US" sz="2200">
                <a:solidFill>
                  <a:schemeClr val="bg1"/>
                </a:solidFill>
              </a:rPr>
              <a:t>Hairstyles should not distract from the educational process. Hair must be styled in order for the eyes to be seen by school personnel, and style or color may not cause classroom disruptions. </a:t>
            </a:r>
          </a:p>
          <a:p>
            <a:pPr marL="457200" indent="-457200" eaLnBrk="1" hangingPunct="1">
              <a:buAutoNum type="arabicPeriod" startAt="2"/>
            </a:pPr>
            <a:r>
              <a:rPr lang="en-US" sz="2200">
                <a:solidFill>
                  <a:schemeClr val="bg1"/>
                </a:solidFill>
              </a:rPr>
              <a:t>No clothing (or accessories) containing advertisement for alcohol, drugs, or tobacco or that includes obscene/questionable/disruptive printing or gang/cult symbols should be worn to school. </a:t>
            </a:r>
          </a:p>
          <a:p>
            <a:pPr marL="457200" indent="-457200" eaLnBrk="1" hangingPunct="1">
              <a:buAutoNum type="arabicPeriod" startAt="2"/>
            </a:pPr>
            <a:r>
              <a:rPr lang="en-US" sz="2200">
                <a:solidFill>
                  <a:schemeClr val="bg1"/>
                </a:solidFill>
              </a:rPr>
              <a:t>All pants must be worn at the waist (no sagging). </a:t>
            </a:r>
          </a:p>
          <a:p>
            <a:pPr marL="457200" indent="-457200" eaLnBrk="1" hangingPunct="1">
              <a:buAutoNum type="arabicPeriod" startAt="2"/>
            </a:pPr>
            <a:r>
              <a:rPr lang="en-US" sz="2200">
                <a:solidFill>
                  <a:schemeClr val="bg1"/>
                </a:solidFill>
              </a:rPr>
              <a:t>No hoods are to be worn in the building. </a:t>
            </a:r>
          </a:p>
          <a:p>
            <a:pPr marL="457200" indent="-457200" eaLnBrk="1" hangingPunct="1">
              <a:buAutoNum type="arabicPeriod" startAt="2"/>
            </a:pPr>
            <a:r>
              <a:rPr lang="en-US" sz="2200">
                <a:solidFill>
                  <a:schemeClr val="bg1"/>
                </a:solidFill>
              </a:rPr>
              <a:t>No midriffs, halter tops, tank tops, racerback tops,                                                 tube tops, off-the-shoulder tops; or low neck/back                                    clothing will be allowed. Dresses or blouses must                                      have a minimum of 2” strap with a tight fit                                                                  around the arms and neck. Back and midriffs                                                          must remain covered when standing or seated. </a:t>
            </a:r>
          </a:p>
          <a:p>
            <a:pPr marL="0" indent="0" eaLnBrk="1" hangingPunct="1">
              <a:buNone/>
            </a:pPr>
            <a:r>
              <a:rPr lang="en-US" sz="2200">
                <a:solidFill>
                  <a:schemeClr val="bg1"/>
                </a:solidFill>
              </a:rPr>
              <a:t>.</a:t>
            </a:r>
            <a:endParaRPr lang="en-US" sz="2200">
              <a:solidFill>
                <a:schemeClr val="bg1"/>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29160983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801624"/>
          </a:xfrm>
        </p:spPr>
        <p:txBody>
          <a:bodyPr>
            <a:normAutofit/>
          </a:bodyPr>
          <a:lstStyle/>
          <a:p>
            <a:pPr algn="ctr" eaLnBrk="1" fontAlgn="auto" hangingPunct="1">
              <a:spcAft>
                <a:spcPts val="0"/>
              </a:spcAft>
              <a:defRPr/>
            </a:pPr>
            <a:r>
              <a:rPr lang="en-US" sz="2800" b="1">
                <a:solidFill>
                  <a:srgbClr val="FFFF00"/>
                </a:solidFill>
                <a:latin typeface="Arial" panose="020B0604020202020204" pitchFamily="34" charset="0"/>
                <a:cs typeface="Arial" panose="020B0604020202020204" pitchFamily="34" charset="0"/>
              </a:rPr>
              <a:t>Dress Code – Pg. 80-81 of Student Handbook</a:t>
            </a:r>
          </a:p>
        </p:txBody>
      </p:sp>
      <p:sp>
        <p:nvSpPr>
          <p:cNvPr id="3" name="Content Placeholder 2"/>
          <p:cNvSpPr>
            <a:spLocks noGrp="1"/>
          </p:cNvSpPr>
          <p:nvPr>
            <p:ph idx="1"/>
          </p:nvPr>
        </p:nvSpPr>
        <p:spPr>
          <a:xfrm>
            <a:off x="0" y="773746"/>
            <a:ext cx="8686800" cy="6172200"/>
          </a:xfrm>
        </p:spPr>
        <p:txBody>
          <a:bodyPr>
            <a:noAutofit/>
          </a:bodyPr>
          <a:lstStyle/>
          <a:p>
            <a:pPr marL="457200" indent="-457200" eaLnBrk="1" hangingPunct="1">
              <a:buFont typeface="+mj-lt"/>
              <a:buAutoNum type="arabicPeriod" startAt="7"/>
            </a:pPr>
            <a:r>
              <a:rPr lang="en-US" sz="2200">
                <a:solidFill>
                  <a:schemeClr val="bg1"/>
                </a:solidFill>
              </a:rPr>
              <a:t>Students may wear pierced devices such as earrings only in the ear. </a:t>
            </a:r>
          </a:p>
          <a:p>
            <a:pPr marL="457200" indent="-457200" eaLnBrk="1" hangingPunct="1">
              <a:buFont typeface="+mj-lt"/>
              <a:buAutoNum type="arabicPeriod" startAt="7"/>
            </a:pPr>
            <a:r>
              <a:rPr lang="en-US" sz="2200">
                <a:solidFill>
                  <a:schemeClr val="bg1"/>
                </a:solidFill>
              </a:rPr>
              <a:t>All fasteners designed for use with an article of clothing must be used appropriately at all times. </a:t>
            </a:r>
          </a:p>
          <a:p>
            <a:pPr marL="457200" indent="-457200" eaLnBrk="1" hangingPunct="1">
              <a:buFont typeface="+mj-lt"/>
              <a:buAutoNum type="arabicPeriod" startAt="7"/>
            </a:pPr>
            <a:r>
              <a:rPr lang="en-US" sz="2200">
                <a:solidFill>
                  <a:schemeClr val="bg1"/>
                </a:solidFill>
              </a:rPr>
              <a:t>Shorts and skirts may be no shorter than the point on the leg which the fingertips strike when the arms and hands are fully extended, and the arms are allowed to hang loosely by the side. </a:t>
            </a:r>
          </a:p>
          <a:p>
            <a:pPr marL="457200" indent="-457200" eaLnBrk="1" hangingPunct="1">
              <a:buFont typeface="+mj-lt"/>
              <a:buAutoNum type="arabicPeriod" startAt="7"/>
            </a:pPr>
            <a:r>
              <a:rPr lang="en-US" sz="2200">
                <a:solidFill>
                  <a:schemeClr val="bg1"/>
                </a:solidFill>
              </a:rPr>
              <a:t>No grooming instruments (rollers, picks, brushes, combs) will be allowed in the hair while at school. </a:t>
            </a:r>
          </a:p>
          <a:p>
            <a:pPr marL="457200" indent="-457200" eaLnBrk="1" hangingPunct="1">
              <a:buFont typeface="+mj-lt"/>
              <a:buAutoNum type="arabicPeriod" startAt="7"/>
            </a:pPr>
            <a:r>
              <a:rPr lang="en-US" sz="2200">
                <a:solidFill>
                  <a:schemeClr val="bg1"/>
                </a:solidFill>
              </a:rPr>
              <a:t>Clothing (for example blue jeans) must not have holes                                  that expose skin or any undergarment. </a:t>
            </a:r>
          </a:p>
          <a:p>
            <a:pPr marL="457200" indent="-457200" eaLnBrk="1" hangingPunct="1">
              <a:buFont typeface="+mj-lt"/>
              <a:buAutoNum type="arabicPeriod" startAt="7"/>
            </a:pPr>
            <a:r>
              <a:rPr lang="en-US" sz="2200">
                <a:solidFill>
                  <a:schemeClr val="bg1"/>
                </a:solidFill>
              </a:rPr>
              <a:t>There will be no sharing of makeup or any other                 personal hygiene items.</a:t>
            </a:r>
          </a:p>
          <a:p>
            <a:pPr marL="457200" indent="-457200" eaLnBrk="1" hangingPunct="1">
              <a:buFont typeface="+mj-lt"/>
              <a:buAutoNum type="arabicPeriod" startAt="7"/>
            </a:pPr>
            <a:r>
              <a:rPr lang="en-US" sz="2200">
                <a:solidFill>
                  <a:schemeClr val="bg1"/>
                </a:solidFill>
              </a:rPr>
              <a:t>Clothing considered and intended as underclothing                               (including white t-shirts) must not be worn as                             outer garments. </a:t>
            </a:r>
          </a:p>
        </p:txBody>
      </p:sp>
    </p:spTree>
    <p:extLst>
      <p:ext uri="{BB962C8B-B14F-4D97-AF65-F5344CB8AC3E}">
        <p14:creationId xmlns:p14="http://schemas.microsoft.com/office/powerpoint/2010/main" val="2644604292"/>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801624"/>
          </a:xfrm>
        </p:spPr>
        <p:txBody>
          <a:bodyPr>
            <a:normAutofit/>
          </a:bodyPr>
          <a:lstStyle/>
          <a:p>
            <a:pPr algn="ctr" eaLnBrk="1" fontAlgn="auto" hangingPunct="1">
              <a:spcAft>
                <a:spcPts val="0"/>
              </a:spcAft>
              <a:defRPr/>
            </a:pPr>
            <a:r>
              <a:rPr lang="en-US" sz="2800" b="1">
                <a:solidFill>
                  <a:srgbClr val="FFFF00"/>
                </a:solidFill>
                <a:latin typeface="Arial" panose="020B0604020202020204" pitchFamily="34" charset="0"/>
                <a:cs typeface="Arial" panose="020B0604020202020204" pitchFamily="34" charset="0"/>
              </a:rPr>
              <a:t>Dress Code – Pg. 80-81 of Student Handbook</a:t>
            </a:r>
          </a:p>
        </p:txBody>
      </p:sp>
      <p:sp>
        <p:nvSpPr>
          <p:cNvPr id="3" name="Content Placeholder 2"/>
          <p:cNvSpPr>
            <a:spLocks noGrp="1"/>
          </p:cNvSpPr>
          <p:nvPr>
            <p:ph idx="1"/>
          </p:nvPr>
        </p:nvSpPr>
        <p:spPr>
          <a:xfrm>
            <a:off x="1675" y="609600"/>
            <a:ext cx="8686800" cy="6172200"/>
          </a:xfrm>
        </p:spPr>
        <p:txBody>
          <a:bodyPr>
            <a:noAutofit/>
          </a:bodyPr>
          <a:lstStyle/>
          <a:p>
            <a:pPr marL="457200" indent="-457200" eaLnBrk="1" hangingPunct="1">
              <a:buFont typeface="+mj-lt"/>
              <a:buAutoNum type="arabicPeriod" startAt="13"/>
            </a:pPr>
            <a:r>
              <a:rPr lang="en-US" sz="2200">
                <a:solidFill>
                  <a:schemeClr val="bg1"/>
                </a:solidFill>
              </a:rPr>
              <a:t>Leggings, jeggings, tights, and spandex attire                                                 will only be allowed for girls wearing them under long shirts, skirts, or dresses that are mid-thigh length (front and back). </a:t>
            </a:r>
          </a:p>
          <a:p>
            <a:pPr marL="457200" indent="-457200" eaLnBrk="1" hangingPunct="1">
              <a:buFont typeface="+mj-lt"/>
              <a:buAutoNum type="arabicPeriod" startAt="13"/>
            </a:pPr>
            <a:r>
              <a:rPr lang="en-US" sz="2200">
                <a:solidFill>
                  <a:schemeClr val="bg1"/>
                </a:solidFill>
              </a:rPr>
              <a:t>No pants should be tied at the bottom by any device, including rubber bands, shoe strings, etc.; pants may not be tucked into socks.</a:t>
            </a:r>
          </a:p>
          <a:p>
            <a:pPr marL="457200" indent="-457200" eaLnBrk="1" hangingPunct="1">
              <a:buFont typeface="+mj-lt"/>
              <a:buAutoNum type="arabicPeriod" startAt="13"/>
            </a:pPr>
            <a:endParaRPr lang="en-US" sz="2200">
              <a:solidFill>
                <a:schemeClr val="bg1"/>
              </a:solidFill>
              <a:latin typeface="Arial Unicode MS" pitchFamily="34" charset="-128"/>
              <a:ea typeface="Arial Unicode MS" pitchFamily="34" charset="-128"/>
              <a:cs typeface="Arial Unicode MS" pitchFamily="34" charset="-128"/>
            </a:endParaRPr>
          </a:p>
          <a:p>
            <a:pPr marL="0" indent="0" eaLnBrk="1" hangingPunct="1">
              <a:buNone/>
            </a:pPr>
            <a:r>
              <a:rPr lang="en-US" sz="2200" b="1">
                <a:solidFill>
                  <a:schemeClr val="bg1"/>
                </a:solidFill>
                <a:latin typeface="Arial" panose="020B0604020202020204" pitchFamily="34" charset="0"/>
                <a:ea typeface="Arial Unicode MS" pitchFamily="34" charset="-128"/>
                <a:cs typeface="Arial" panose="020B0604020202020204" pitchFamily="34" charset="0"/>
              </a:rPr>
              <a:t>Violations of Dress Code</a:t>
            </a:r>
            <a:r>
              <a:rPr lang="en-US" sz="2200">
                <a:solidFill>
                  <a:schemeClr val="bg1"/>
                </a:solidFill>
                <a:latin typeface="Arial" panose="020B0604020202020204" pitchFamily="34" charset="0"/>
                <a:ea typeface="Arial Unicode MS" pitchFamily="34" charset="-128"/>
                <a:cs typeface="Arial" panose="020B0604020202020204" pitchFamily="34" charset="0"/>
              </a:rPr>
              <a:t>	</a:t>
            </a:r>
          </a:p>
          <a:p>
            <a:pPr marL="0" indent="0" eaLnBrk="1" hangingPunct="1">
              <a:buNone/>
            </a:pPr>
            <a:r>
              <a:rPr lang="en-US" sz="2200">
                <a:solidFill>
                  <a:schemeClr val="bg1"/>
                </a:solidFill>
                <a:latin typeface="Arial" panose="020B0604020202020204" pitchFamily="34" charset="0"/>
                <a:ea typeface="Arial Unicode MS" pitchFamily="34" charset="-128"/>
                <a:cs typeface="Arial" panose="020B0604020202020204" pitchFamily="34" charset="0"/>
              </a:rPr>
              <a:t>	If a student is in violation of the dress code, a parent will be 	called to bring appropriate clothing or appropriate              	items may be loaned from the school closet.</a:t>
            </a:r>
          </a:p>
        </p:txBody>
      </p:sp>
    </p:spTree>
    <p:extLst>
      <p:ext uri="{BB962C8B-B14F-4D97-AF65-F5344CB8AC3E}">
        <p14:creationId xmlns:p14="http://schemas.microsoft.com/office/powerpoint/2010/main" val="15758571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wrap="square" numCol="1" anchorCtr="0" compatLnSpc="1">
            <a:prstTxWarp prst="textNoShape">
              <a:avLst/>
            </a:prstTxWarp>
          </a:bodyPr>
          <a:lstStyle/>
          <a:p>
            <a:pPr algn="ctr" eaLnBrk="1" hangingPunct="1">
              <a:defRPr/>
            </a:pPr>
            <a:r>
              <a:rPr lang="en-US" sz="5400" cap="none">
                <a:solidFill>
                  <a:srgbClr val="FFFF00"/>
                </a:solidFill>
                <a:latin typeface="Arial" panose="020B0604020202020204" pitchFamily="34" charset="0"/>
                <a:cs typeface="Arial" panose="020B0604020202020204" pitchFamily="34" charset="0"/>
              </a:rPr>
              <a:t>Discipline Policy</a:t>
            </a:r>
          </a:p>
        </p:txBody>
      </p:sp>
      <p:sp>
        <p:nvSpPr>
          <p:cNvPr id="6" name="Content Placeholder 2">
            <a:extLst>
              <a:ext uri="{FF2B5EF4-FFF2-40B4-BE49-F238E27FC236}">
                <a16:creationId xmlns:a16="http://schemas.microsoft.com/office/drawing/2014/main" id="{F8DCF334-376C-4044-9BC5-BCD2C8C3244E}"/>
              </a:ext>
            </a:extLst>
          </p:cNvPr>
          <p:cNvSpPr txBox="1">
            <a:spLocks/>
          </p:cNvSpPr>
          <p:nvPr/>
        </p:nvSpPr>
        <p:spPr bwMode="auto">
          <a:xfrm>
            <a:off x="304800" y="1066800"/>
            <a:ext cx="87630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lvl="1">
              <a:lnSpc>
                <a:spcPct val="90000"/>
              </a:lnSpc>
              <a:buFont typeface="Arial" charset="0"/>
              <a:buChar char="•"/>
              <a:defRPr/>
            </a:pPr>
            <a:r>
              <a:rPr lang="en-US" kern="0">
                <a:solidFill>
                  <a:srgbClr val="00FF00"/>
                </a:solidFill>
              </a:rPr>
              <a:t>Green = good behavior</a:t>
            </a:r>
          </a:p>
          <a:p>
            <a:pPr lvl="1">
              <a:lnSpc>
                <a:spcPct val="90000"/>
              </a:lnSpc>
              <a:buFont typeface="Arial" charset="0"/>
              <a:buChar char="•"/>
              <a:defRPr/>
            </a:pPr>
            <a:r>
              <a:rPr lang="en-US" kern="0">
                <a:solidFill>
                  <a:srgbClr val="FFFF00"/>
                </a:solidFill>
              </a:rPr>
              <a:t>Yellow = no talking table, miss 5 minutes of recess</a:t>
            </a:r>
          </a:p>
          <a:p>
            <a:pPr lvl="1">
              <a:lnSpc>
                <a:spcPct val="90000"/>
              </a:lnSpc>
              <a:buFont typeface="Arial" charset="0"/>
              <a:buChar char="•"/>
              <a:defRPr/>
            </a:pPr>
            <a:r>
              <a:rPr lang="en-US" kern="0">
                <a:solidFill>
                  <a:srgbClr val="DC9F0C"/>
                </a:solidFill>
              </a:rPr>
              <a:t>Orange = no talking table, miss half of recess </a:t>
            </a:r>
          </a:p>
          <a:p>
            <a:pPr lvl="1">
              <a:lnSpc>
                <a:spcPct val="90000"/>
              </a:lnSpc>
              <a:buFont typeface="Arial" charset="0"/>
              <a:buChar char="•"/>
              <a:defRPr/>
            </a:pPr>
            <a:r>
              <a:rPr lang="en-US" kern="0">
                <a:solidFill>
                  <a:srgbClr val="FF0000"/>
                </a:solidFill>
              </a:rPr>
              <a:t>Red = no talking table, miss all of recess</a:t>
            </a:r>
          </a:p>
          <a:p>
            <a:pPr lvl="1">
              <a:lnSpc>
                <a:spcPct val="90000"/>
              </a:lnSpc>
              <a:buFont typeface="Arial" charset="0"/>
              <a:buChar char="•"/>
              <a:defRPr/>
            </a:pPr>
            <a:r>
              <a:rPr lang="en-US" kern="0">
                <a:solidFill>
                  <a:srgbClr val="FF99FF"/>
                </a:solidFill>
              </a:rPr>
              <a:t>Purple = office/parent contact</a:t>
            </a:r>
          </a:p>
          <a:p>
            <a:pPr>
              <a:lnSpc>
                <a:spcPct val="90000"/>
              </a:lnSpc>
              <a:buFont typeface="Arial" charset="0"/>
              <a:buChar char="•"/>
              <a:defRPr/>
            </a:pPr>
            <a:r>
              <a:rPr lang="en-US" sz="2800" kern="0">
                <a:solidFill>
                  <a:schemeClr val="bg1"/>
                </a:solidFill>
              </a:rPr>
              <a:t>Serious issues go straight to office</a:t>
            </a:r>
            <a:endParaRPr lang="en-US" b="1" kern="0">
              <a:solidFill>
                <a:schemeClr val="bg1"/>
              </a:solidFill>
              <a:latin typeface="Arial Unicode MS" pitchFamily="34" charset="-128"/>
              <a:ea typeface="Arial Unicode MS" pitchFamily="34" charset="-128"/>
              <a:cs typeface="Arial Unicode MS" pitchFamily="34" charset="-128"/>
            </a:endParaRPr>
          </a:p>
          <a:p>
            <a:pPr marL="0" indent="0">
              <a:lnSpc>
                <a:spcPct val="90000"/>
              </a:lnSpc>
              <a:buFontTx/>
              <a:buNone/>
              <a:defRPr/>
            </a:pPr>
            <a:endParaRPr lang="en-US" sz="2400" b="1" kern="0">
              <a:solidFill>
                <a:srgbClr val="FFFF00"/>
              </a:solidFill>
              <a:latin typeface="Arial Unicode MS" pitchFamily="34" charset="-128"/>
              <a:ea typeface="Arial Unicode MS" pitchFamily="34" charset="-128"/>
              <a:cs typeface="Arial Unicode MS" pitchFamily="34" charset="-128"/>
            </a:endParaRPr>
          </a:p>
          <a:p>
            <a:pPr>
              <a:lnSpc>
                <a:spcPct val="90000"/>
              </a:lnSpc>
              <a:defRPr/>
            </a:pPr>
            <a:r>
              <a:rPr lang="en-US" sz="2600" kern="0">
                <a:solidFill>
                  <a:schemeClr val="bg1"/>
                </a:solidFill>
                <a:latin typeface="Arial Unicode MS" pitchFamily="34" charset="-128"/>
                <a:ea typeface="Arial Unicode MS" pitchFamily="34" charset="-128"/>
                <a:cs typeface="Arial Unicode MS" pitchFamily="34" charset="-128"/>
              </a:rPr>
              <a:t>Planners will be marked by teacher each                                day to note behavior</a:t>
            </a:r>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5181600" cy="914400"/>
          </a:xfrm>
        </p:spPr>
        <p:txBody>
          <a:bodyPr/>
          <a:lstStyle/>
          <a:p>
            <a:pPr eaLnBrk="1" fontAlgn="auto" hangingPunct="1">
              <a:spcAft>
                <a:spcPts val="0"/>
              </a:spcAft>
              <a:defRPr/>
            </a:pPr>
            <a:br>
              <a:rPr lang="en-US" b="1" u="sng">
                <a:solidFill>
                  <a:schemeClr val="accent6"/>
                </a:solidFill>
              </a:rPr>
            </a:br>
            <a:r>
              <a:rPr lang="en-US" u="sng">
                <a:solidFill>
                  <a:srgbClr val="FFFF00"/>
                </a:solidFill>
              </a:rPr>
              <a:t>Signed Papers</a:t>
            </a:r>
          </a:p>
        </p:txBody>
      </p:sp>
      <p:sp>
        <p:nvSpPr>
          <p:cNvPr id="3" name="Content Placeholder 2"/>
          <p:cNvSpPr>
            <a:spLocks noGrp="1"/>
          </p:cNvSpPr>
          <p:nvPr>
            <p:ph idx="1"/>
          </p:nvPr>
        </p:nvSpPr>
        <p:spPr>
          <a:xfrm>
            <a:off x="685800" y="1371600"/>
            <a:ext cx="8077200" cy="2590800"/>
          </a:xfrm>
        </p:spPr>
        <p:txBody>
          <a:bodyPr>
            <a:normAutofit fontScale="92500" lnSpcReduction="10000"/>
          </a:bodyPr>
          <a:lstStyle/>
          <a:p>
            <a:pPr eaLnBrk="1" hangingPunct="1">
              <a:lnSpc>
                <a:spcPct val="90000"/>
              </a:lnSpc>
              <a:defRPr/>
            </a:pPr>
            <a:endParaRPr lang="en-US" sz="2800" dirty="0">
              <a:solidFill>
                <a:schemeClr val="bg1"/>
              </a:solidFill>
            </a:endParaRPr>
          </a:p>
          <a:p>
            <a:pPr eaLnBrk="1" hangingPunct="1">
              <a:lnSpc>
                <a:spcPct val="90000"/>
              </a:lnSpc>
              <a:defRPr/>
            </a:pPr>
            <a:r>
              <a:rPr lang="en-US" sz="2800" dirty="0">
                <a:solidFill>
                  <a:schemeClr val="bg1"/>
                </a:solidFill>
              </a:rPr>
              <a:t>Sent home every Monday</a:t>
            </a:r>
          </a:p>
          <a:p>
            <a:pPr eaLnBrk="1" hangingPunct="1">
              <a:lnSpc>
                <a:spcPct val="90000"/>
              </a:lnSpc>
              <a:defRPr/>
            </a:pPr>
            <a:r>
              <a:rPr lang="en-US" sz="2800" dirty="0">
                <a:solidFill>
                  <a:schemeClr val="bg1"/>
                </a:solidFill>
              </a:rPr>
              <a:t>Must be signed and returned on Tuesday</a:t>
            </a:r>
          </a:p>
          <a:p>
            <a:pPr eaLnBrk="1" hangingPunct="1">
              <a:lnSpc>
                <a:spcPct val="90000"/>
              </a:lnSpc>
              <a:defRPr/>
            </a:pPr>
            <a:r>
              <a:rPr lang="en-US" sz="2800" dirty="0">
                <a:solidFill>
                  <a:schemeClr val="bg1"/>
                </a:solidFill>
              </a:rPr>
              <a:t>Review newsletters attached to signed papers.</a:t>
            </a:r>
          </a:p>
          <a:p>
            <a:pPr eaLnBrk="1" hangingPunct="1">
              <a:lnSpc>
                <a:spcPct val="90000"/>
              </a:lnSpc>
              <a:defRPr/>
            </a:pPr>
            <a:r>
              <a:rPr lang="en-US" sz="2800" dirty="0">
                <a:solidFill>
                  <a:schemeClr val="bg1"/>
                </a:solidFill>
              </a:rPr>
              <a:t>Check folder and remove any notes </a:t>
            </a:r>
          </a:p>
          <a:p>
            <a:pPr marL="0" indent="0">
              <a:lnSpc>
                <a:spcPct val="90000"/>
              </a:lnSpc>
              <a:buNone/>
              <a:defRPr/>
            </a:pPr>
            <a:r>
              <a:rPr lang="en-US" sz="3300" b="1" dirty="0">
                <a:solidFill>
                  <a:srgbClr val="7030A0"/>
                </a:solidFill>
              </a:rPr>
              <a:t>	      </a:t>
            </a:r>
            <a:r>
              <a:rPr lang="en-US" sz="2600" b="1" dirty="0">
                <a:solidFill>
                  <a:srgbClr val="00B050"/>
                </a:solidFill>
              </a:rPr>
              <a:t>				</a:t>
            </a:r>
          </a:p>
          <a:p>
            <a:pPr eaLnBrk="1" hangingPunct="1">
              <a:lnSpc>
                <a:spcPct val="90000"/>
              </a:lnSpc>
              <a:buFont typeface="Wingdings 3" pitchFamily="18" charset="2"/>
              <a:buNone/>
              <a:defRPr/>
            </a:pPr>
            <a:endParaRPr lang="en-US" sz="2600" b="1" dirty="0"/>
          </a:p>
        </p:txBody>
      </p:sp>
      <p:pic>
        <p:nvPicPr>
          <p:cNvPr id="19459" name="Picture 2" descr="C:\Documents and Settings\jkeith\Local Settings\Temporary Internet Files\Content.IE5\FPD41T2Y\MPj04395130000[1].jpg"/>
          <p:cNvPicPr>
            <a:picLocks noChangeAspect="1" noChangeArrowheads="1"/>
          </p:cNvPicPr>
          <p:nvPr/>
        </p:nvPicPr>
        <p:blipFill>
          <a:blip r:embed="rId2"/>
          <a:srcRect/>
          <a:stretch>
            <a:fillRect/>
          </a:stretch>
        </p:blipFill>
        <p:spPr bwMode="auto">
          <a:xfrm>
            <a:off x="6681216" y="304800"/>
            <a:ext cx="2168525" cy="1447800"/>
          </a:xfrm>
          <a:prstGeom prst="rect">
            <a:avLst/>
          </a:prstGeom>
          <a:noFill/>
          <a:ln w="9525">
            <a:noFill/>
            <a:miter lim="800000"/>
            <a:headEnd/>
            <a:tailEnd/>
          </a:ln>
        </p:spPr>
      </p:pic>
      <p:sp>
        <p:nvSpPr>
          <p:cNvPr id="4" name="TextBox 3"/>
          <p:cNvSpPr txBox="1"/>
          <p:nvPr/>
        </p:nvSpPr>
        <p:spPr>
          <a:xfrm>
            <a:off x="304800" y="3886200"/>
            <a:ext cx="6376416" cy="1366528"/>
          </a:xfrm>
          <a:prstGeom prst="rect">
            <a:avLst/>
          </a:prstGeom>
          <a:noFill/>
          <a:ln>
            <a:noFill/>
          </a:ln>
        </p:spPr>
        <p:txBody>
          <a:bodyPr wrap="square" rtlCol="0">
            <a:spAutoFit/>
          </a:bodyPr>
          <a:lstStyle/>
          <a:p>
            <a:pPr eaLnBrk="1" hangingPunct="1">
              <a:lnSpc>
                <a:spcPct val="90000"/>
              </a:lnSpc>
              <a:buFont typeface="Wingdings 3" pitchFamily="18" charset="2"/>
              <a:buNone/>
              <a:defRPr/>
            </a:pPr>
            <a:r>
              <a:rPr lang="en-US" sz="3600" u="sng">
                <a:solidFill>
                  <a:srgbClr val="FFFF00"/>
                </a:solidFill>
              </a:rPr>
              <a:t>Homework</a:t>
            </a:r>
          </a:p>
          <a:p>
            <a:pPr eaLnBrk="1" hangingPunct="1">
              <a:lnSpc>
                <a:spcPct val="90000"/>
              </a:lnSpc>
              <a:buFont typeface="Wingdings 3" pitchFamily="18" charset="2"/>
              <a:buNone/>
              <a:defRPr/>
            </a:pPr>
            <a:endParaRPr lang="en-US" sz="800" b="1" u="sng">
              <a:solidFill>
                <a:schemeClr val="bg1"/>
              </a:solidFill>
            </a:endParaRPr>
          </a:p>
          <a:p>
            <a:pPr eaLnBrk="1" hangingPunct="1">
              <a:lnSpc>
                <a:spcPct val="90000"/>
              </a:lnSpc>
              <a:buFont typeface="Wingdings 3" pitchFamily="18" charset="2"/>
              <a:buNone/>
              <a:defRPr/>
            </a:pPr>
            <a:r>
              <a:rPr lang="en-US" sz="2400">
                <a:solidFill>
                  <a:schemeClr val="bg1"/>
                </a:solidFill>
              </a:rPr>
              <a:t>Check weekly newsletters and planners daily for homework assignments.  </a:t>
            </a: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248" y="76200"/>
            <a:ext cx="8229600" cy="1143000"/>
          </a:xfrm>
        </p:spPr>
        <p:txBody>
          <a:bodyPr/>
          <a:lstStyle/>
          <a:p>
            <a:pPr eaLnBrk="1" fontAlgn="auto" hangingPunct="1">
              <a:spcAft>
                <a:spcPts val="0"/>
              </a:spcAft>
              <a:defRPr/>
            </a:pPr>
            <a:r>
              <a:rPr lang="en-US">
                <a:solidFill>
                  <a:srgbClr val="FFFF00"/>
                </a:solidFill>
              </a:rPr>
              <a:t>Active Parent</a:t>
            </a:r>
          </a:p>
        </p:txBody>
      </p:sp>
      <p:sp>
        <p:nvSpPr>
          <p:cNvPr id="3" name="Content Placeholder 2"/>
          <p:cNvSpPr>
            <a:spLocks noGrp="1"/>
          </p:cNvSpPr>
          <p:nvPr>
            <p:ph idx="1"/>
          </p:nvPr>
        </p:nvSpPr>
        <p:spPr>
          <a:xfrm>
            <a:off x="467248" y="651887"/>
            <a:ext cx="8229600" cy="3964087"/>
          </a:xfrm>
        </p:spPr>
        <p:txBody>
          <a:bodyPr rtlCol="0">
            <a:normAutofit fontScale="92500" lnSpcReduction="10000"/>
          </a:bodyPr>
          <a:lstStyle/>
          <a:p>
            <a:pPr indent="-274320" eaLnBrk="1" fontAlgn="auto" hangingPunct="1">
              <a:spcAft>
                <a:spcPts val="0"/>
              </a:spcAft>
              <a:buFont typeface="Wingdings 3" pitchFamily="18" charset="2"/>
              <a:buNone/>
              <a:defRPr/>
            </a:pPr>
            <a:endParaRPr lang="en-US" sz="2800">
              <a:solidFill>
                <a:srgbClr val="7030A0"/>
              </a:solidFill>
              <a:latin typeface="+mj-lt"/>
            </a:endParaRPr>
          </a:p>
          <a:p>
            <a:pPr indent="-274320" eaLnBrk="1" fontAlgn="auto" hangingPunct="1">
              <a:spcAft>
                <a:spcPts val="0"/>
              </a:spcAft>
              <a:defRPr/>
            </a:pPr>
            <a:r>
              <a:rPr lang="en-US" sz="4000">
                <a:solidFill>
                  <a:schemeClr val="bg1"/>
                </a:solidFill>
                <a:latin typeface="+mj-lt"/>
              </a:rPr>
              <a:t>All parents have an Active Parent account.  Please use this site to check student grades regularly. </a:t>
            </a:r>
          </a:p>
          <a:p>
            <a:pPr marL="68580" indent="0" eaLnBrk="1" fontAlgn="auto" hangingPunct="1">
              <a:spcAft>
                <a:spcPts val="0"/>
              </a:spcAft>
              <a:buNone/>
              <a:defRPr/>
            </a:pPr>
            <a:endParaRPr lang="en-US" sz="4000">
              <a:solidFill>
                <a:schemeClr val="bg1"/>
              </a:solidFill>
              <a:latin typeface="+mj-lt"/>
            </a:endParaRPr>
          </a:p>
          <a:p>
            <a:pPr indent="-274320" eaLnBrk="1" fontAlgn="auto" hangingPunct="1">
              <a:spcAft>
                <a:spcPts val="0"/>
              </a:spcAft>
              <a:defRPr/>
            </a:pPr>
            <a:r>
              <a:rPr lang="en-US" sz="4000">
                <a:solidFill>
                  <a:schemeClr val="bg1"/>
                </a:solidFill>
                <a:latin typeface="+mj-lt"/>
              </a:rPr>
              <a:t>Grades will be updated 1 time per week.</a:t>
            </a:r>
          </a:p>
        </p:txBody>
      </p:sp>
    </p:spTree>
    <p:extLst>
      <p:ext uri="{BB962C8B-B14F-4D97-AF65-F5344CB8AC3E}">
        <p14:creationId xmlns:p14="http://schemas.microsoft.com/office/powerpoint/2010/main" val="2404934169"/>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eaLnBrk="1" fontAlgn="auto" hangingPunct="1">
              <a:spcAft>
                <a:spcPts val="0"/>
              </a:spcAft>
              <a:defRPr/>
            </a:pPr>
            <a:r>
              <a:rPr lang="en-US">
                <a:solidFill>
                  <a:srgbClr val="FFFF00"/>
                </a:solidFill>
                <a:latin typeface="+mn-lt"/>
              </a:rPr>
              <a:t>School and Teacher Websites</a:t>
            </a:r>
          </a:p>
        </p:txBody>
      </p:sp>
      <p:sp>
        <p:nvSpPr>
          <p:cNvPr id="3" name="Content Placeholder 2"/>
          <p:cNvSpPr>
            <a:spLocks noGrp="1"/>
          </p:cNvSpPr>
          <p:nvPr>
            <p:ph idx="1"/>
          </p:nvPr>
        </p:nvSpPr>
        <p:spPr>
          <a:xfrm>
            <a:off x="304800" y="914400"/>
            <a:ext cx="8534400" cy="4876800"/>
          </a:xfrm>
        </p:spPr>
        <p:txBody>
          <a:bodyPr>
            <a:normAutofit/>
          </a:bodyPr>
          <a:lstStyle/>
          <a:p>
            <a:pPr algn="ctr" eaLnBrk="1" hangingPunct="1">
              <a:buFont typeface="Wingdings 3" pitchFamily="18" charset="2"/>
              <a:buNone/>
            </a:pPr>
            <a:endParaRPr lang="en-US"/>
          </a:p>
          <a:p>
            <a:pPr algn="ctr" eaLnBrk="1" hangingPunct="1">
              <a:buFont typeface="Wingdings 3" pitchFamily="18" charset="2"/>
              <a:buNone/>
            </a:pPr>
            <a:r>
              <a:rPr lang="en-US">
                <a:solidFill>
                  <a:schemeClr val="bg1"/>
                </a:solidFill>
              </a:rPr>
              <a:t>Please visit our district, school, and teacher websites often.  On these websites, you will find important updates, a school calendar, newsletters, and a variety of valuable information and resources.  </a:t>
            </a:r>
          </a:p>
          <a:p>
            <a:pPr algn="ctr" eaLnBrk="1" hangingPunct="1">
              <a:buFont typeface="Wingdings 3" pitchFamily="18" charset="2"/>
              <a:buNone/>
            </a:pPr>
            <a:endParaRPr lang="en-US" sz="1200">
              <a:solidFill>
                <a:schemeClr val="bg1"/>
              </a:solidFill>
            </a:endParaRPr>
          </a:p>
          <a:p>
            <a:pPr eaLnBrk="1" hangingPunct="1"/>
            <a:r>
              <a:rPr lang="en-US" sz="3200">
                <a:solidFill>
                  <a:schemeClr val="bg1"/>
                </a:solidFill>
              </a:rPr>
              <a:t>www.pearlk12.com</a:t>
            </a:r>
          </a:p>
          <a:p>
            <a:pPr marL="0" indent="0" eaLnBrk="1" hangingPunct="1">
              <a:buNone/>
            </a:pPr>
            <a:endParaRPr lang="en-US" sz="3200">
              <a:solidFill>
                <a:srgbClr val="FFFF00"/>
              </a:solidFill>
            </a:endParaRPr>
          </a:p>
          <a:p>
            <a:pPr algn="ctr" eaLnBrk="1" hangingPunct="1">
              <a:buFont typeface="Wingdings 3" pitchFamily="18" charset="2"/>
              <a:buNone/>
            </a:pPr>
            <a:endParaRPr lang="en-US"/>
          </a:p>
          <a:p>
            <a:pPr algn="ctr" eaLnBrk="1" hangingPunct="1">
              <a:buFont typeface="Wingdings 3" pitchFamily="18" charset="2"/>
              <a:buNone/>
            </a:pPr>
            <a:endParaRPr lang="en-US"/>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solidFill>
                  <a:srgbClr val="FFFF00"/>
                </a:solidFill>
              </a:rPr>
              <a:t>Our Classroom Schedule</a:t>
            </a:r>
          </a:p>
        </p:txBody>
      </p:sp>
      <p:sp>
        <p:nvSpPr>
          <p:cNvPr id="3" name="Content Placeholder 2"/>
          <p:cNvSpPr>
            <a:spLocks noGrp="1"/>
          </p:cNvSpPr>
          <p:nvPr>
            <p:ph idx="1"/>
          </p:nvPr>
        </p:nvSpPr>
        <p:spPr>
          <a:xfrm>
            <a:off x="0" y="1166018"/>
            <a:ext cx="8229600" cy="4525963"/>
          </a:xfrm>
        </p:spPr>
        <p:txBody>
          <a:bodyPr/>
          <a:lstStyle/>
          <a:p>
            <a:r>
              <a:rPr lang="en-US" sz="2800" dirty="0">
                <a:solidFill>
                  <a:schemeClr val="bg1"/>
                </a:solidFill>
              </a:rPr>
              <a:t>7:00-7:40: Breakfast and Morning Work</a:t>
            </a:r>
          </a:p>
          <a:p>
            <a:r>
              <a:rPr lang="en-US" sz="2800" dirty="0">
                <a:solidFill>
                  <a:schemeClr val="bg1"/>
                </a:solidFill>
              </a:rPr>
              <a:t>7:40-8:20: Specials</a:t>
            </a:r>
          </a:p>
          <a:p>
            <a:r>
              <a:rPr lang="en-US" sz="2800" dirty="0">
                <a:solidFill>
                  <a:schemeClr val="bg1"/>
                </a:solidFill>
              </a:rPr>
              <a:t>8:25-9:10: Anchor time</a:t>
            </a:r>
          </a:p>
          <a:p>
            <a:r>
              <a:rPr lang="en-US" sz="2800" dirty="0">
                <a:solidFill>
                  <a:schemeClr val="bg1"/>
                </a:solidFill>
              </a:rPr>
              <a:t>9:15-10:30: 1</a:t>
            </a:r>
            <a:r>
              <a:rPr lang="en-US" sz="2800" baseline="30000" dirty="0">
                <a:solidFill>
                  <a:schemeClr val="bg1"/>
                </a:solidFill>
              </a:rPr>
              <a:t>st</a:t>
            </a:r>
            <a:r>
              <a:rPr lang="en-US" sz="2800" dirty="0">
                <a:solidFill>
                  <a:schemeClr val="bg1"/>
                </a:solidFill>
              </a:rPr>
              <a:t> period  </a:t>
            </a:r>
          </a:p>
          <a:p>
            <a:r>
              <a:rPr lang="en-US" sz="2800" dirty="0">
                <a:solidFill>
                  <a:schemeClr val="bg1"/>
                </a:solidFill>
              </a:rPr>
              <a:t>10:30-12:40: 2</a:t>
            </a:r>
            <a:r>
              <a:rPr lang="en-US" sz="2800" baseline="30000" dirty="0">
                <a:solidFill>
                  <a:schemeClr val="bg1"/>
                </a:solidFill>
              </a:rPr>
              <a:t>nd</a:t>
            </a:r>
            <a:r>
              <a:rPr lang="en-US" sz="2800" dirty="0">
                <a:solidFill>
                  <a:schemeClr val="bg1"/>
                </a:solidFill>
              </a:rPr>
              <a:t> period</a:t>
            </a:r>
          </a:p>
          <a:p>
            <a:pPr lvl="1"/>
            <a:r>
              <a:rPr lang="en-US" sz="1800" dirty="0">
                <a:solidFill>
                  <a:schemeClr val="bg1"/>
                </a:solidFill>
              </a:rPr>
              <a:t>Recess (10:35-10:57 – Mangum and Hoard)</a:t>
            </a:r>
          </a:p>
          <a:p>
            <a:pPr lvl="1"/>
            <a:r>
              <a:rPr lang="en-US" sz="1800" dirty="0">
                <a:solidFill>
                  <a:schemeClr val="bg1"/>
                </a:solidFill>
              </a:rPr>
              <a:t>Recess (11:40-12:02 – Gross)</a:t>
            </a:r>
          </a:p>
          <a:p>
            <a:pPr lvl="1"/>
            <a:r>
              <a:rPr lang="en-US" sz="1800" dirty="0">
                <a:solidFill>
                  <a:schemeClr val="bg1"/>
                </a:solidFill>
              </a:rPr>
              <a:t>Lunch (11:15-11:40 – Gross and Mangum) </a:t>
            </a:r>
          </a:p>
          <a:p>
            <a:pPr lvl="1"/>
            <a:r>
              <a:rPr lang="en-US" sz="1800" dirty="0">
                <a:solidFill>
                  <a:schemeClr val="bg1"/>
                </a:solidFill>
              </a:rPr>
              <a:t>Lunch (11:23-11:48 – Hoard)</a:t>
            </a:r>
          </a:p>
          <a:p>
            <a:r>
              <a:rPr lang="en-US" sz="2800" dirty="0">
                <a:solidFill>
                  <a:schemeClr val="bg1"/>
                </a:solidFill>
              </a:rPr>
              <a:t>12:40-1:55 (1:15 on Wed.): 3</a:t>
            </a:r>
            <a:r>
              <a:rPr lang="en-US" sz="2800" baseline="30000" dirty="0">
                <a:solidFill>
                  <a:schemeClr val="bg1"/>
                </a:solidFill>
              </a:rPr>
              <a:t>rd</a:t>
            </a:r>
            <a:r>
              <a:rPr lang="en-US" sz="2800" dirty="0">
                <a:solidFill>
                  <a:schemeClr val="bg1"/>
                </a:solidFill>
              </a:rPr>
              <a:t> period</a:t>
            </a:r>
          </a:p>
          <a:p>
            <a:r>
              <a:rPr lang="en-US" sz="2800" dirty="0">
                <a:solidFill>
                  <a:schemeClr val="bg1"/>
                </a:solidFill>
              </a:rPr>
              <a:t>1:55-2:00 (1:15-1:30 on Wed.): Pack up</a:t>
            </a:r>
          </a:p>
          <a:p>
            <a:r>
              <a:rPr lang="en-US" sz="2800" dirty="0">
                <a:solidFill>
                  <a:schemeClr val="bg1"/>
                </a:solidFill>
              </a:rPr>
              <a:t>2:00 (1:30 on Wed.): Dismissal</a:t>
            </a:r>
          </a:p>
        </p:txBody>
      </p:sp>
    </p:spTree>
    <p:extLst>
      <p:ext uri="{BB962C8B-B14F-4D97-AF65-F5344CB8AC3E}">
        <p14:creationId xmlns:p14="http://schemas.microsoft.com/office/powerpoint/2010/main" val="1771329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bwMode="auto"/>
        <p:txBody>
          <a:bodyPr wrap="square" numCol="1" anchorCtr="0" compatLnSpc="1">
            <a:prstTxWarp prst="textNoShape">
              <a:avLst/>
            </a:prstTxWarp>
          </a:bodyPr>
          <a:lstStyle/>
          <a:p>
            <a:pPr eaLnBrk="1" hangingPunct="1"/>
            <a:r>
              <a:rPr lang="en-US" cap="none" dirty="0">
                <a:solidFill>
                  <a:srgbClr val="FFFF00"/>
                </a:solidFill>
              </a:rPr>
              <a:t>Math</a:t>
            </a:r>
            <a:endParaRPr lang="en-US" cap="none" dirty="0">
              <a:solidFill>
                <a:srgbClr val="FF0000"/>
              </a:solidFill>
            </a:endParaRPr>
          </a:p>
        </p:txBody>
      </p:sp>
      <p:sp>
        <p:nvSpPr>
          <p:cNvPr id="3" name="Content Placeholder 2"/>
          <p:cNvSpPr>
            <a:spLocks noGrp="1"/>
          </p:cNvSpPr>
          <p:nvPr>
            <p:ph idx="1"/>
          </p:nvPr>
        </p:nvSpPr>
        <p:spPr>
          <a:xfrm>
            <a:off x="273132" y="1223158"/>
            <a:ext cx="8413668" cy="4720443"/>
          </a:xfrm>
        </p:spPr>
        <p:txBody>
          <a:bodyPr rtlCol="0">
            <a:normAutofit/>
          </a:bodyPr>
          <a:lstStyle/>
          <a:p>
            <a:r>
              <a:rPr lang="en-US" sz="2200" dirty="0" err="1">
                <a:solidFill>
                  <a:schemeClr val="bg1"/>
                </a:solidFill>
              </a:rPr>
              <a:t>iReady</a:t>
            </a:r>
            <a:r>
              <a:rPr lang="en-US" sz="2200" dirty="0">
                <a:solidFill>
                  <a:schemeClr val="bg1"/>
                </a:solidFill>
              </a:rPr>
              <a:t> (45 minutes weekly) and Ready math textbooks/workbooks to supplement the CCRS standards</a:t>
            </a:r>
          </a:p>
          <a:p>
            <a:r>
              <a:rPr lang="en-US" sz="2200" dirty="0">
                <a:solidFill>
                  <a:schemeClr val="bg1"/>
                </a:solidFill>
              </a:rPr>
              <a:t>Composition notebook will be used as a Math Journal that will have notes and handouts from class.</a:t>
            </a:r>
          </a:p>
          <a:p>
            <a:r>
              <a:rPr lang="en-US" sz="2200" dirty="0">
                <a:solidFill>
                  <a:schemeClr val="bg1"/>
                </a:solidFill>
              </a:rPr>
              <a:t>Students need to know Decimal Place Value Location.  </a:t>
            </a:r>
          </a:p>
          <a:p>
            <a:r>
              <a:rPr lang="en-US" sz="2200" i="1" dirty="0">
                <a:solidFill>
                  <a:schemeClr val="bg1"/>
                </a:solidFill>
              </a:rPr>
              <a:t>Homework-</a:t>
            </a:r>
            <a:r>
              <a:rPr lang="en-US" sz="2200" dirty="0">
                <a:solidFill>
                  <a:schemeClr val="bg1"/>
                </a:solidFill>
              </a:rPr>
              <a:t> normally Monday through Thursday nights – I will give out the Essential Questions on Mondays and choose which questions they need to go over each night. </a:t>
            </a:r>
          </a:p>
          <a:p>
            <a:r>
              <a:rPr lang="en-US" sz="2200" dirty="0">
                <a:solidFill>
                  <a:schemeClr val="bg1"/>
                </a:solidFill>
              </a:rPr>
              <a:t>2 – 3 grades a week</a:t>
            </a:r>
          </a:p>
          <a:p>
            <a:r>
              <a:rPr lang="en-US" sz="2200" dirty="0">
                <a:solidFill>
                  <a:schemeClr val="bg1"/>
                </a:solidFill>
              </a:rPr>
              <a:t>Students are encouraged to take their journals </a:t>
            </a:r>
          </a:p>
          <a:p>
            <a:pPr marL="0" indent="0">
              <a:buNone/>
            </a:pPr>
            <a:r>
              <a:rPr lang="en-US" sz="2200" dirty="0">
                <a:solidFill>
                  <a:schemeClr val="bg1"/>
                </a:solidFill>
              </a:rPr>
              <a:t>home each night.</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5400" b="1" u="sng">
                <a:solidFill>
                  <a:schemeClr val="bg1"/>
                </a:solidFill>
                <a:effectLst>
                  <a:outerShdw blurRad="38100" dist="38100" dir="2700000" algn="tl">
                    <a:srgbClr val="000000">
                      <a:alpha val="43137"/>
                    </a:srgbClr>
                  </a:outerShdw>
                </a:effectLst>
                <a:latin typeface="Arial Black" panose="020B0A04020102020204" pitchFamily="34" charset="0"/>
              </a:rPr>
              <a:t>OUR MISSION</a:t>
            </a:r>
          </a:p>
        </p:txBody>
      </p:sp>
      <p:sp>
        <p:nvSpPr>
          <p:cNvPr id="3" name="Content Placeholder 2"/>
          <p:cNvSpPr>
            <a:spLocks noGrp="1"/>
          </p:cNvSpPr>
          <p:nvPr>
            <p:ph idx="1"/>
          </p:nvPr>
        </p:nvSpPr>
        <p:spPr>
          <a:xfrm>
            <a:off x="105561" y="1295400"/>
            <a:ext cx="8610600" cy="3505200"/>
          </a:xfrm>
        </p:spPr>
        <p:txBody>
          <a:bodyPr rtlCol="0">
            <a:normAutofit lnSpcReduction="10000"/>
          </a:bodyPr>
          <a:lstStyle/>
          <a:p>
            <a:pPr indent="-274320" algn="ctr" eaLnBrk="1" fontAlgn="auto" hangingPunct="1">
              <a:spcAft>
                <a:spcPts val="0"/>
              </a:spcAft>
              <a:buFont typeface="Wingdings 3" pitchFamily="18" charset="2"/>
              <a:buNone/>
              <a:defRPr/>
            </a:pPr>
            <a:r>
              <a:rPr lang="en-US" sz="4000" b="1">
                <a:solidFill>
                  <a:schemeClr val="bg1"/>
                </a:solidFill>
              </a:rPr>
              <a:t>The Mission of Pearl Public School District is to prepare each student to become a life-long learner, achieve individual goals, and positively impact a global society.</a:t>
            </a:r>
            <a:endParaRPr lang="en-US" sz="4000">
              <a:solidFill>
                <a:schemeClr val="bg1"/>
              </a:solidFill>
            </a:endParaRPr>
          </a:p>
          <a:p>
            <a:pPr indent="-274320" eaLnBrk="1" fontAlgn="auto" hangingPunct="1">
              <a:spcAft>
                <a:spcPts val="0"/>
              </a:spcAft>
              <a:defRPr/>
            </a:pPr>
            <a:endParaRPr lang="en-US">
              <a:solidFill>
                <a:srgbClr val="39F9BE"/>
              </a:solidFill>
            </a:endParaRPr>
          </a:p>
        </p:txBody>
      </p:sp>
    </p:spTree>
  </p:cSld>
  <p:clrMapOvr>
    <a:masterClrMapping/>
  </p:clrMapOvr>
  <p:transition spd="slow">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bwMode="auto">
          <a:xfrm>
            <a:off x="439387" y="0"/>
            <a:ext cx="8229600" cy="1143000"/>
          </a:xfrm>
        </p:spPr>
        <p:txBody>
          <a:bodyPr wrap="square" numCol="1" anchorCtr="0" compatLnSpc="1">
            <a:prstTxWarp prst="textNoShape">
              <a:avLst/>
            </a:prstTxWarp>
          </a:bodyPr>
          <a:lstStyle/>
          <a:p>
            <a:pPr eaLnBrk="1" hangingPunct="1"/>
            <a:r>
              <a:rPr lang="en-US" cap="none" dirty="0">
                <a:solidFill>
                  <a:srgbClr val="FFFF00"/>
                </a:solidFill>
              </a:rPr>
              <a:t>Language Arts/Social Studies</a:t>
            </a:r>
            <a:endParaRPr lang="en-US" cap="none" dirty="0">
              <a:solidFill>
                <a:srgbClr val="FF0000"/>
              </a:solidFill>
            </a:endParaRPr>
          </a:p>
        </p:txBody>
      </p:sp>
      <p:sp>
        <p:nvSpPr>
          <p:cNvPr id="3" name="Content Placeholder 2"/>
          <p:cNvSpPr>
            <a:spLocks noGrp="1"/>
          </p:cNvSpPr>
          <p:nvPr>
            <p:ph idx="1"/>
          </p:nvPr>
        </p:nvSpPr>
        <p:spPr>
          <a:xfrm>
            <a:off x="76200" y="1143000"/>
            <a:ext cx="8229600" cy="5105400"/>
          </a:xfrm>
        </p:spPr>
        <p:txBody>
          <a:bodyPr rtlCol="0">
            <a:normAutofit fontScale="40000" lnSpcReduction="20000"/>
          </a:bodyPr>
          <a:lstStyle/>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Magnetic reading workbook and reading journal </a:t>
            </a:r>
          </a:p>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Short stories with comprehension questions and writing prompts (Some of them will be graded.)</a:t>
            </a:r>
          </a:p>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Vocabulary will be given for each lesson</a:t>
            </a:r>
          </a:p>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2-3 grades a week (at least one ELA/sometimes two and one S.S. grade)</a:t>
            </a:r>
          </a:p>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One Unit Test will be given every term.  (Sometimes the benchmarks will count as the Unit Tests.)</a:t>
            </a:r>
          </a:p>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Homework will always be listed on the newsletter. (changes will be updated in planners)</a:t>
            </a:r>
          </a:p>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AR Goals  (Every 9 weeks they are required to meet a certain goal based on Reading Diagnostic levels.)</a:t>
            </a:r>
          </a:p>
          <a:p>
            <a:pPr indent="-274320" fontAlgn="auto">
              <a:lnSpc>
                <a:spcPct val="170000"/>
              </a:lnSpc>
              <a:spcAft>
                <a:spcPts val="0"/>
              </a:spcAft>
              <a:defRPr/>
            </a:pPr>
            <a:r>
              <a:rPr lang="en-US" sz="3600" dirty="0">
                <a:solidFill>
                  <a:schemeClr val="bg1"/>
                </a:solidFill>
                <a:effectLst>
                  <a:outerShdw blurRad="38100" dist="38100" dir="2700000" algn="tl">
                    <a:srgbClr val="000000">
                      <a:alpha val="43137"/>
                    </a:srgbClr>
                  </a:outerShdw>
                </a:effectLst>
              </a:rPr>
              <a:t>Cursive Writing (I will give the students a cursive letter guide to use throughout the year.) The goal is for them to at least be able to write their signature.</a:t>
            </a:r>
          </a:p>
          <a:p>
            <a:pPr indent="-274320" fontAlgn="auto">
              <a:lnSpc>
                <a:spcPct val="170000"/>
              </a:lnSpc>
              <a:spcAft>
                <a:spcPts val="0"/>
              </a:spcAft>
              <a:defRPr/>
            </a:pPr>
            <a:r>
              <a:rPr lang="en-US" sz="3600" dirty="0" err="1">
                <a:solidFill>
                  <a:schemeClr val="bg1"/>
                </a:solidFill>
                <a:effectLst>
                  <a:outerShdw blurRad="38100" dist="38100" dir="2700000" algn="tl">
                    <a:srgbClr val="000000">
                      <a:alpha val="43137"/>
                    </a:srgbClr>
                  </a:outerShdw>
                </a:effectLst>
              </a:rPr>
              <a:t>iReady</a:t>
            </a:r>
            <a:r>
              <a:rPr lang="en-US" sz="3600" dirty="0">
                <a:solidFill>
                  <a:schemeClr val="bg1"/>
                </a:solidFill>
                <a:effectLst>
                  <a:outerShdw blurRad="38100" dist="38100" dir="2700000" algn="tl">
                    <a:srgbClr val="000000">
                      <a:alpha val="43137"/>
                    </a:srgbClr>
                  </a:outerShdw>
                </a:effectLst>
              </a:rPr>
              <a:t> Instructional lessons 45 minutes a week (3 Diagnostics every year to check </a:t>
            </a:r>
          </a:p>
          <a:p>
            <a:pPr marL="68580" indent="0" fontAlgn="auto">
              <a:lnSpc>
                <a:spcPct val="170000"/>
              </a:lnSpc>
              <a:spcAft>
                <a:spcPts val="0"/>
              </a:spcAft>
              <a:buNone/>
              <a:defRPr/>
            </a:pPr>
            <a:r>
              <a:rPr lang="en-US" sz="3600" dirty="0">
                <a:solidFill>
                  <a:schemeClr val="bg1"/>
                </a:solidFill>
                <a:effectLst>
                  <a:outerShdw blurRad="38100" dist="38100" dir="2700000" algn="tl">
                    <a:srgbClr val="000000">
                      <a:alpha val="43137"/>
                    </a:srgbClr>
                  </a:outerShdw>
                </a:effectLst>
              </a:rPr>
              <a:t>for strengths, weaknesses, and growth)</a:t>
            </a:r>
          </a:p>
          <a:p>
            <a:pPr indent="-274320" fontAlgn="auto">
              <a:lnSpc>
                <a:spcPct val="170000"/>
              </a:lnSpc>
              <a:spcAft>
                <a:spcPts val="0"/>
              </a:spcAft>
              <a:defRPr/>
            </a:pPr>
            <a:endParaRPr lang="en-US" sz="3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290964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bwMode="auto"/>
        <p:txBody>
          <a:bodyPr wrap="square" numCol="1" anchorCtr="0" compatLnSpc="1">
            <a:prstTxWarp prst="textNoShape">
              <a:avLst/>
            </a:prstTxWarp>
          </a:bodyPr>
          <a:lstStyle/>
          <a:p>
            <a:pPr eaLnBrk="1" hangingPunct="1"/>
            <a:r>
              <a:rPr lang="en-US" cap="none" dirty="0">
                <a:solidFill>
                  <a:srgbClr val="FFFF00"/>
                </a:solidFill>
              </a:rPr>
              <a:t>Science</a:t>
            </a:r>
            <a:endParaRPr lang="en-US" cap="none" dirty="0">
              <a:solidFill>
                <a:srgbClr val="FF0000"/>
              </a:solidFill>
            </a:endParaRPr>
          </a:p>
        </p:txBody>
      </p:sp>
      <p:sp>
        <p:nvSpPr>
          <p:cNvPr id="2" name="Content Placeholder 2">
            <a:extLst>
              <a:ext uri="{FF2B5EF4-FFF2-40B4-BE49-F238E27FC236}">
                <a16:creationId xmlns:a16="http://schemas.microsoft.com/office/drawing/2014/main" id="{D46AF4B2-CB9D-2E80-5F46-7424689E43A9}"/>
              </a:ext>
            </a:extLst>
          </p:cNvPr>
          <p:cNvSpPr txBox="1">
            <a:spLocks/>
          </p:cNvSpPr>
          <p:nvPr/>
        </p:nvSpPr>
        <p:spPr bwMode="auto">
          <a:xfrm>
            <a:off x="152400" y="1170395"/>
            <a:ext cx="8229600" cy="568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fontScale="77500" lnSpcReduction="20000"/>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indent="-274320" fontAlgn="auto">
              <a:spcAft>
                <a:spcPts val="0"/>
              </a:spcAft>
              <a:defRPr/>
            </a:pPr>
            <a:r>
              <a:rPr lang="en-US" sz="3600" kern="0" dirty="0">
                <a:solidFill>
                  <a:schemeClr val="bg1"/>
                </a:solidFill>
                <a:effectLst>
                  <a:outerShdw blurRad="38100" dist="38100" dir="2700000" algn="tl">
                    <a:srgbClr val="000000">
                      <a:alpha val="43137"/>
                    </a:srgbClr>
                  </a:outerShdw>
                </a:effectLst>
              </a:rPr>
              <a:t> We will be learning about a variety of topics   from physical properties of matter to outer space to ecosystems. Science is very hands on. We will go to the science lab and have labs in the classroom. </a:t>
            </a:r>
          </a:p>
          <a:p>
            <a:pPr indent="-274320" fontAlgn="auto">
              <a:spcAft>
                <a:spcPts val="0"/>
              </a:spcAft>
              <a:defRPr/>
            </a:pPr>
            <a:r>
              <a:rPr lang="en-US" sz="3600" kern="0" dirty="0">
                <a:solidFill>
                  <a:schemeClr val="bg1"/>
                </a:solidFill>
                <a:effectLst>
                  <a:outerShdw blurRad="38100" dist="38100" dir="2700000" algn="tl">
                    <a:srgbClr val="000000">
                      <a:alpha val="43137"/>
                    </a:srgbClr>
                  </a:outerShdw>
                </a:effectLst>
              </a:rPr>
              <a:t> We will have 2- 3 grades a week.</a:t>
            </a:r>
          </a:p>
          <a:p>
            <a:pPr marL="457200" indent="-457200">
              <a:buFont typeface="Arial" panose="020B0604020202020204" pitchFamily="34" charset="0"/>
              <a:buChar char="•"/>
            </a:pPr>
            <a:r>
              <a:rPr lang="en-US" sz="3600" dirty="0">
                <a:solidFill>
                  <a:schemeClr val="bg1"/>
                </a:solidFill>
                <a:effectLst>
                  <a:outerShdw blurRad="38100" dist="38100" dir="2700000" algn="tl">
                    <a:srgbClr val="000000">
                      <a:alpha val="43137"/>
                    </a:srgbClr>
                  </a:outerShdw>
                </a:effectLst>
                <a:latin typeface="+mn-lt"/>
              </a:rPr>
              <a:t>Homework: Students will need to make study notecards for their vocabulary words and </a:t>
            </a:r>
          </a:p>
          <a:p>
            <a:pPr marL="0" indent="0">
              <a:buNone/>
            </a:pPr>
            <a:r>
              <a:rPr lang="en-US" sz="3600" dirty="0">
                <a:solidFill>
                  <a:schemeClr val="bg1"/>
                </a:solidFill>
                <a:effectLst>
                  <a:outerShdw blurRad="38100" dist="38100" dir="2700000" algn="tl">
                    <a:srgbClr val="000000">
                      <a:alpha val="43137"/>
                    </a:srgbClr>
                  </a:outerShdw>
                </a:effectLst>
              </a:rPr>
              <a:t>     </a:t>
            </a:r>
            <a:r>
              <a:rPr lang="en-US" sz="3600" dirty="0">
                <a:solidFill>
                  <a:schemeClr val="bg1"/>
                </a:solidFill>
                <a:effectLst>
                  <a:outerShdw blurRad="38100" dist="38100" dir="2700000" algn="tl">
                    <a:srgbClr val="000000">
                      <a:alpha val="43137"/>
                    </a:srgbClr>
                  </a:outerShdw>
                </a:effectLst>
                <a:latin typeface="+mn-lt"/>
              </a:rPr>
              <a:t>will have a worksheet for some </a:t>
            </a:r>
          </a:p>
          <a:p>
            <a:pPr marL="0" indent="0">
              <a:buNone/>
            </a:pPr>
            <a:r>
              <a:rPr lang="en-US" sz="3600" dirty="0">
                <a:solidFill>
                  <a:schemeClr val="bg1"/>
                </a:solidFill>
                <a:effectLst>
                  <a:outerShdw blurRad="38100" dist="38100" dir="2700000" algn="tl">
                    <a:srgbClr val="000000">
                      <a:alpha val="43137"/>
                    </a:srgbClr>
                  </a:outerShdw>
                </a:effectLst>
              </a:rPr>
              <a:t>     </a:t>
            </a:r>
            <a:r>
              <a:rPr lang="en-US" sz="3600" dirty="0">
                <a:solidFill>
                  <a:schemeClr val="bg1"/>
                </a:solidFill>
                <a:effectLst>
                  <a:outerShdw blurRad="38100" dist="38100" dir="2700000" algn="tl">
                    <a:srgbClr val="000000">
                      <a:alpha val="43137"/>
                    </a:srgbClr>
                  </a:outerShdw>
                </a:effectLst>
                <a:latin typeface="+mn-lt"/>
              </a:rPr>
              <a:t>assignments. </a:t>
            </a:r>
          </a:p>
          <a:p>
            <a:pPr marL="457200" indent="-457200">
              <a:buFont typeface="Arial" panose="020B0604020202020204" pitchFamily="34" charset="0"/>
              <a:buChar char="•"/>
            </a:pPr>
            <a:r>
              <a:rPr lang="en-US" sz="3600" dirty="0">
                <a:solidFill>
                  <a:schemeClr val="bg1"/>
                </a:solidFill>
                <a:effectLst>
                  <a:outerShdw blurRad="38100" dist="38100" dir="2700000" algn="tl">
                    <a:srgbClr val="000000">
                      <a:alpha val="43137"/>
                    </a:srgbClr>
                  </a:outerShdw>
                </a:effectLst>
                <a:latin typeface="+mn-lt"/>
              </a:rPr>
              <a:t>Green note was sent home. </a:t>
            </a:r>
          </a:p>
          <a:p>
            <a:pPr marL="457200" indent="-457200">
              <a:buFont typeface="Arial" panose="020B0604020202020204" pitchFamily="34" charset="0"/>
              <a:buChar char="•"/>
            </a:pPr>
            <a:r>
              <a:rPr lang="en-US" sz="3600" dirty="0">
                <a:solidFill>
                  <a:schemeClr val="bg1"/>
                </a:solidFill>
                <a:effectLst>
                  <a:outerShdw blurRad="38100" dist="38100" dir="2700000" algn="tl">
                    <a:srgbClr val="000000">
                      <a:alpha val="43137"/>
                    </a:srgbClr>
                  </a:outerShdw>
                </a:effectLst>
              </a:rPr>
              <a:t>They have a science journal and </a:t>
            </a:r>
          </a:p>
          <a:p>
            <a:pPr marL="0" indent="0">
              <a:buNone/>
            </a:pPr>
            <a:r>
              <a:rPr lang="en-US" sz="3600" dirty="0">
                <a:solidFill>
                  <a:schemeClr val="bg1"/>
                </a:solidFill>
                <a:effectLst>
                  <a:outerShdw blurRad="38100" dist="38100" dir="2700000" algn="tl">
                    <a:srgbClr val="000000">
                      <a:alpha val="43137"/>
                    </a:srgbClr>
                  </a:outerShdw>
                </a:effectLst>
              </a:rPr>
              <a:t>     </a:t>
            </a:r>
            <a:r>
              <a:rPr lang="en-US" sz="3600" dirty="0" err="1">
                <a:solidFill>
                  <a:schemeClr val="bg1"/>
                </a:solidFill>
                <a:effectLst>
                  <a:outerShdw blurRad="38100" dist="38100" dir="2700000" algn="tl">
                    <a:srgbClr val="000000">
                      <a:alpha val="43137"/>
                    </a:srgbClr>
                  </a:outerShdw>
                </a:effectLst>
              </a:rPr>
              <a:t>STEMscopes</a:t>
            </a:r>
            <a:r>
              <a:rPr lang="en-US" sz="3600" dirty="0">
                <a:solidFill>
                  <a:schemeClr val="bg1"/>
                </a:solidFill>
                <a:effectLst>
                  <a:outerShdw blurRad="38100" dist="38100" dir="2700000" algn="tl">
                    <a:srgbClr val="000000">
                      <a:alpha val="43137"/>
                    </a:srgbClr>
                  </a:outerShdw>
                </a:effectLst>
              </a:rPr>
              <a:t> workbook that should </a:t>
            </a:r>
          </a:p>
          <a:p>
            <a:pPr marL="0" indent="0">
              <a:buNone/>
            </a:pPr>
            <a:r>
              <a:rPr lang="en-US" sz="3600" dirty="0">
                <a:solidFill>
                  <a:schemeClr val="bg1"/>
                </a:solidFill>
                <a:effectLst>
                  <a:outerShdw blurRad="38100" dist="38100" dir="2700000" algn="tl">
                    <a:srgbClr val="000000">
                      <a:alpha val="43137"/>
                    </a:srgbClr>
                  </a:outerShdw>
                </a:effectLst>
              </a:rPr>
              <a:t>     go home every night.</a:t>
            </a:r>
            <a:endParaRPr lang="en-US" sz="3600"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893663165"/>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bwMode="auto">
          <a:xfrm>
            <a:off x="457200" y="0"/>
            <a:ext cx="8229600" cy="1143000"/>
          </a:xfrm>
        </p:spPr>
        <p:txBody>
          <a:bodyPr wrap="square" numCol="1" anchorCtr="0" compatLnSpc="1">
            <a:prstTxWarp prst="textNoShape">
              <a:avLst/>
            </a:prstTxWarp>
          </a:bodyPr>
          <a:lstStyle/>
          <a:p>
            <a:pPr eaLnBrk="1" hangingPunct="1"/>
            <a:r>
              <a:rPr lang="en-US" cap="none">
                <a:solidFill>
                  <a:srgbClr val="FFFF00"/>
                </a:solidFill>
              </a:rPr>
              <a:t>Cursive Handwriting</a:t>
            </a:r>
            <a:endParaRPr lang="en-US" cap="none">
              <a:solidFill>
                <a:srgbClr val="FF0000"/>
              </a:solidFill>
            </a:endParaRPr>
          </a:p>
        </p:txBody>
      </p:sp>
      <p:sp>
        <p:nvSpPr>
          <p:cNvPr id="3" name="Content Placeholder 2"/>
          <p:cNvSpPr>
            <a:spLocks noGrp="1"/>
          </p:cNvSpPr>
          <p:nvPr>
            <p:ph idx="1"/>
          </p:nvPr>
        </p:nvSpPr>
        <p:spPr>
          <a:xfrm>
            <a:off x="381000" y="1066800"/>
            <a:ext cx="8229600" cy="4525963"/>
          </a:xfrm>
        </p:spPr>
        <p:txBody>
          <a:bodyPr rtlCol="0">
            <a:normAutofit/>
          </a:bodyPr>
          <a:lstStyle/>
          <a:p>
            <a:pPr indent="-274320" eaLnBrk="1" fontAlgn="auto" hangingPunct="1">
              <a:spcAft>
                <a:spcPts val="0"/>
              </a:spcAft>
              <a:defRPr/>
            </a:pPr>
            <a:r>
              <a:rPr lang="en-US" sz="3600">
                <a:solidFill>
                  <a:schemeClr val="bg1"/>
                </a:solidFill>
              </a:rPr>
              <a:t>Cursive handwriting is currently a standard to be initially taught in 2</a:t>
            </a:r>
            <a:r>
              <a:rPr lang="en-US" sz="3600" baseline="30000">
                <a:solidFill>
                  <a:schemeClr val="bg1"/>
                </a:solidFill>
              </a:rPr>
              <a:t>nd</a:t>
            </a:r>
            <a:r>
              <a:rPr lang="en-US" sz="3600">
                <a:solidFill>
                  <a:schemeClr val="bg1"/>
                </a:solidFill>
              </a:rPr>
              <a:t> grade and used in above grades. </a:t>
            </a:r>
          </a:p>
          <a:p>
            <a:pPr marL="68580" indent="0" eaLnBrk="1" fontAlgn="auto" hangingPunct="1">
              <a:spcAft>
                <a:spcPts val="0"/>
              </a:spcAft>
              <a:buNone/>
              <a:defRPr/>
            </a:pPr>
            <a:endParaRPr lang="en-US" sz="3600">
              <a:solidFill>
                <a:schemeClr val="bg1"/>
              </a:solidFill>
            </a:endParaRPr>
          </a:p>
          <a:p>
            <a:pPr indent="-274320" eaLnBrk="1" fontAlgn="auto" hangingPunct="1">
              <a:spcAft>
                <a:spcPts val="0"/>
              </a:spcAft>
              <a:defRPr/>
            </a:pPr>
            <a:r>
              <a:rPr lang="en-US" sz="3600">
                <a:solidFill>
                  <a:schemeClr val="bg1"/>
                </a:solidFill>
              </a:rPr>
              <a:t>We will be using cursive at Pearl Upper.</a:t>
            </a:r>
          </a:p>
          <a:p>
            <a:pPr marL="68580" indent="0" eaLnBrk="1" fontAlgn="auto" hangingPunct="1">
              <a:spcAft>
                <a:spcPts val="0"/>
              </a:spcAft>
              <a:buNone/>
              <a:defRPr/>
            </a:pPr>
            <a:r>
              <a:rPr lang="en-US" sz="3600">
                <a:solidFill>
                  <a:schemeClr val="bg1"/>
                </a:solidFill>
              </a:rPr>
              <a:t> </a:t>
            </a:r>
            <a:endParaRPr lang="en-US" sz="3600">
              <a:solidFill>
                <a:srgbClr val="FF0000"/>
              </a:solidFill>
            </a:endParaRPr>
          </a:p>
        </p:txBody>
      </p:sp>
    </p:spTree>
    <p:extLst>
      <p:ext uri="{BB962C8B-B14F-4D97-AF65-F5344CB8AC3E}">
        <p14:creationId xmlns:p14="http://schemas.microsoft.com/office/powerpoint/2010/main" val="269121108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bwMode="auto">
          <a:xfrm>
            <a:off x="470598" y="0"/>
            <a:ext cx="8229600" cy="685800"/>
          </a:xfrm>
          <a:noFill/>
        </p:spPr>
        <p:txBody>
          <a:bodyPr wrap="square" numCol="1" anchorCtr="0" compatLnSpc="1">
            <a:prstTxWarp prst="textNoShape">
              <a:avLst/>
            </a:prstTxWarp>
          </a:bodyPr>
          <a:lstStyle/>
          <a:p>
            <a:r>
              <a:rPr lang="en-US" cap="none">
                <a:solidFill>
                  <a:srgbClr val="FFFF00"/>
                </a:solidFill>
              </a:rPr>
              <a:t>Special</a:t>
            </a:r>
            <a:r>
              <a:rPr lang="en-US" b="1" cap="none">
                <a:solidFill>
                  <a:srgbClr val="FFFF00"/>
                </a:solidFill>
              </a:rPr>
              <a:t> </a:t>
            </a:r>
            <a:r>
              <a:rPr lang="en-US" cap="none">
                <a:solidFill>
                  <a:srgbClr val="FFFF00"/>
                </a:solidFill>
              </a:rPr>
              <a:t>Classes</a:t>
            </a:r>
            <a:r>
              <a:rPr lang="en-US" b="1" cap="none">
                <a:solidFill>
                  <a:srgbClr val="FFFF00"/>
                </a:solidFill>
              </a:rPr>
              <a:t>…</a:t>
            </a:r>
          </a:p>
        </p:txBody>
      </p:sp>
      <p:sp>
        <p:nvSpPr>
          <p:cNvPr id="26626" name="Rectangle 3"/>
          <p:cNvSpPr>
            <a:spLocks noGrp="1"/>
          </p:cNvSpPr>
          <p:nvPr>
            <p:ph idx="1"/>
          </p:nvPr>
        </p:nvSpPr>
        <p:spPr>
          <a:xfrm>
            <a:off x="-25958" y="685800"/>
            <a:ext cx="8229600" cy="6477000"/>
          </a:xfrm>
        </p:spPr>
        <p:txBody>
          <a:bodyPr/>
          <a:lstStyle/>
          <a:p>
            <a:r>
              <a:rPr lang="en-US" sz="2400" b="1" u="sng" dirty="0">
                <a:solidFill>
                  <a:schemeClr val="bg1"/>
                </a:solidFill>
              </a:rPr>
              <a:t>Art:</a:t>
            </a:r>
            <a:r>
              <a:rPr lang="en-US" sz="2400" b="1" dirty="0">
                <a:solidFill>
                  <a:schemeClr val="bg1"/>
                </a:solidFill>
              </a:rPr>
              <a:t>  Use the Box Top app to scan in grocery receipts.  Proceeds will be used to supplement our art program.  </a:t>
            </a:r>
          </a:p>
          <a:p>
            <a:pPr marL="0" indent="0">
              <a:buNone/>
            </a:pPr>
            <a:endParaRPr lang="en-US" sz="800" b="1" dirty="0">
              <a:solidFill>
                <a:schemeClr val="bg1"/>
              </a:solidFill>
            </a:endParaRPr>
          </a:p>
          <a:p>
            <a:r>
              <a:rPr lang="en-US" sz="2400" b="1" u="sng" dirty="0">
                <a:solidFill>
                  <a:schemeClr val="bg1"/>
                </a:solidFill>
              </a:rPr>
              <a:t>Library:</a:t>
            </a:r>
            <a:r>
              <a:rPr lang="en-US" sz="2400" b="1" dirty="0">
                <a:solidFill>
                  <a:schemeClr val="bg1"/>
                </a:solidFill>
              </a:rPr>
              <a:t>  Please help students care for (and keep up with) library books! </a:t>
            </a:r>
          </a:p>
          <a:p>
            <a:pPr marL="0" indent="0">
              <a:buNone/>
            </a:pPr>
            <a:endParaRPr lang="en-US" sz="800" b="1" dirty="0">
              <a:solidFill>
                <a:schemeClr val="bg1"/>
              </a:solidFill>
            </a:endParaRPr>
          </a:p>
          <a:p>
            <a:r>
              <a:rPr lang="en-US" sz="2400" b="1" u="sng" dirty="0">
                <a:solidFill>
                  <a:schemeClr val="bg1"/>
                </a:solidFill>
              </a:rPr>
              <a:t>Music:</a:t>
            </a:r>
            <a:r>
              <a:rPr lang="en-US" sz="2400" b="1" dirty="0">
                <a:solidFill>
                  <a:schemeClr val="bg1"/>
                </a:solidFill>
              </a:rPr>
              <a:t>  Students will be singing as well as playing instruments throughout the year. </a:t>
            </a:r>
          </a:p>
          <a:p>
            <a:endParaRPr lang="en-US" sz="800" b="1" dirty="0">
              <a:solidFill>
                <a:schemeClr val="bg1"/>
              </a:solidFill>
            </a:endParaRPr>
          </a:p>
          <a:p>
            <a:r>
              <a:rPr lang="en-US" sz="2400" b="1" u="sng" dirty="0">
                <a:solidFill>
                  <a:schemeClr val="bg1"/>
                </a:solidFill>
              </a:rPr>
              <a:t>P.E.:</a:t>
            </a:r>
            <a:r>
              <a:rPr lang="en-US" sz="2400" b="1" dirty="0">
                <a:solidFill>
                  <a:schemeClr val="bg1"/>
                </a:solidFill>
              </a:rPr>
              <a:t>  Please wear tennis shoes on P.E. days.</a:t>
            </a:r>
          </a:p>
          <a:p>
            <a:pPr marL="0" indent="0">
              <a:buNone/>
            </a:pPr>
            <a:r>
              <a:rPr lang="en-US" sz="2400" b="1" dirty="0">
                <a:solidFill>
                  <a:schemeClr val="bg1"/>
                </a:solidFill>
              </a:rPr>
              <a:t>    (no crocs please) Students will need to bring </a:t>
            </a:r>
          </a:p>
          <a:p>
            <a:pPr marL="0" indent="0">
              <a:buNone/>
            </a:pPr>
            <a:r>
              <a:rPr lang="en-US" sz="2400" b="1" dirty="0">
                <a:solidFill>
                  <a:schemeClr val="bg1"/>
                </a:solidFill>
              </a:rPr>
              <a:t>    a water bottle.</a:t>
            </a:r>
          </a:p>
          <a:p>
            <a:pPr marL="0" indent="0">
              <a:buNone/>
            </a:pPr>
            <a:endParaRPr lang="en-US" sz="800" b="1" dirty="0">
              <a:solidFill>
                <a:schemeClr val="bg1"/>
              </a:solidFill>
            </a:endParaRPr>
          </a:p>
          <a:p>
            <a:r>
              <a:rPr lang="en-US" sz="2400" b="1" u="sng" dirty="0">
                <a:solidFill>
                  <a:schemeClr val="bg1"/>
                </a:solidFill>
              </a:rPr>
              <a:t>Computer:</a:t>
            </a:r>
            <a:r>
              <a:rPr lang="en-US" sz="2400" b="1" dirty="0">
                <a:solidFill>
                  <a:schemeClr val="bg1"/>
                </a:solidFill>
              </a:rPr>
              <a:t>  Encourage your child to                                   practice typing at home (</a:t>
            </a:r>
            <a:r>
              <a:rPr lang="en-US" sz="2400" b="1" dirty="0" err="1">
                <a:solidFill>
                  <a:schemeClr val="bg1"/>
                </a:solidFill>
              </a:rPr>
              <a:t>www.typing.com</a:t>
            </a:r>
            <a:r>
              <a:rPr lang="en-US" sz="2400" b="1" dirty="0">
                <a:solidFill>
                  <a:schemeClr val="bg1"/>
                </a:solidFill>
              </a:rPr>
              <a:t>)               </a:t>
            </a:r>
            <a:r>
              <a:rPr lang="en-US" sz="2800" dirty="0"/>
              <a:t>	</a:t>
            </a:r>
            <a:r>
              <a:rPr lang="en-US"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163762"/>
          </a:xfrm>
        </p:spPr>
        <p:txBody>
          <a:bodyPr/>
          <a:lstStyle/>
          <a:p>
            <a:pPr algn="ctr" eaLnBrk="1" fontAlgn="auto" hangingPunct="1">
              <a:spcAft>
                <a:spcPts val="0"/>
              </a:spcAft>
              <a:defRPr/>
            </a:pPr>
            <a:br>
              <a:rPr lang="en-US"/>
            </a:br>
            <a:endParaRPr lang="en-US"/>
          </a:p>
        </p:txBody>
      </p:sp>
      <p:sp>
        <p:nvSpPr>
          <p:cNvPr id="31746" name="Content Placeholder 2"/>
          <p:cNvSpPr>
            <a:spLocks noGrp="1"/>
          </p:cNvSpPr>
          <p:nvPr>
            <p:ph idx="1"/>
          </p:nvPr>
        </p:nvSpPr>
        <p:spPr>
          <a:xfrm>
            <a:off x="914400" y="1752600"/>
            <a:ext cx="7772400" cy="4267200"/>
          </a:xfrm>
        </p:spPr>
        <p:txBody>
          <a:bodyPr/>
          <a:lstStyle/>
          <a:p>
            <a:pPr algn="ctr" eaLnBrk="1" hangingPunct="1">
              <a:buFont typeface="Wingdings 3" pitchFamily="18" charset="2"/>
              <a:buNone/>
            </a:pPr>
            <a:endParaRPr lang="en-US"/>
          </a:p>
          <a:p>
            <a:pPr algn="ctr" eaLnBrk="1" hangingPunct="1">
              <a:buFont typeface="Wingdings 3" pitchFamily="18" charset="2"/>
              <a:buNone/>
            </a:pPr>
            <a:endParaRPr lang="en-US" sz="4800">
              <a:solidFill>
                <a:srgbClr val="0070C0"/>
              </a:solidFill>
            </a:endParaRPr>
          </a:p>
          <a:p>
            <a:pPr algn="ctr" eaLnBrk="1" hangingPunct="1">
              <a:buFont typeface="Wingdings 3" pitchFamily="18" charset="2"/>
              <a:buNone/>
            </a:pPr>
            <a:endParaRPr lang="en-US" sz="4800">
              <a:solidFill>
                <a:srgbClr val="0070C0"/>
              </a:solidFill>
            </a:endParaRPr>
          </a:p>
          <a:p>
            <a:pPr algn="ctr" eaLnBrk="1" hangingPunct="1">
              <a:buFont typeface="Wingdings 3" pitchFamily="18" charset="2"/>
              <a:buNone/>
            </a:pPr>
            <a:endParaRPr lang="en-US" sz="4800">
              <a:solidFill>
                <a:srgbClr val="0070C0"/>
              </a:solidFill>
            </a:endParaRPr>
          </a:p>
        </p:txBody>
      </p:sp>
      <p:sp>
        <p:nvSpPr>
          <p:cNvPr id="5" name="TextBox 4"/>
          <p:cNvSpPr txBox="1"/>
          <p:nvPr/>
        </p:nvSpPr>
        <p:spPr>
          <a:xfrm>
            <a:off x="304800" y="0"/>
            <a:ext cx="8229600" cy="8217634"/>
          </a:xfrm>
          <a:prstGeom prst="rect">
            <a:avLst/>
          </a:prstGeom>
          <a:noFill/>
        </p:spPr>
        <p:txBody>
          <a:bodyPr>
            <a:spAutoFit/>
          </a:bodyPr>
          <a:lstStyle/>
          <a:p>
            <a:pPr algn="ctr">
              <a:defRPr/>
            </a:pPr>
            <a:r>
              <a:rPr lang="en-US" sz="6000">
                <a:solidFill>
                  <a:srgbClr val="FFFF00"/>
                </a:solidFill>
                <a:latin typeface="Gill Sans MT"/>
              </a:rPr>
              <a:t>REPORT CARD CONFERENCES </a:t>
            </a:r>
          </a:p>
          <a:p>
            <a:pPr algn="ctr">
              <a:defRPr/>
            </a:pPr>
            <a:endParaRPr lang="en-US" sz="2400">
              <a:solidFill>
                <a:srgbClr val="FFFF00"/>
              </a:solidFill>
              <a:latin typeface="Gill Sans MT"/>
            </a:endParaRPr>
          </a:p>
          <a:p>
            <a:pPr algn="ctr">
              <a:defRPr/>
            </a:pPr>
            <a:r>
              <a:rPr lang="en-US" sz="6600">
                <a:solidFill>
                  <a:srgbClr val="FFFF00"/>
                </a:solidFill>
                <a:latin typeface="Gill Sans MT"/>
              </a:rPr>
              <a:t>We will see you on October 16, 2023!</a:t>
            </a:r>
          </a:p>
          <a:p>
            <a:pPr algn="ctr">
              <a:defRPr/>
            </a:pPr>
            <a:endParaRPr lang="en-US" sz="6600">
              <a:solidFill>
                <a:srgbClr val="F5C040"/>
              </a:solidFill>
              <a:effectLst>
                <a:outerShdw blurRad="38100" dist="38100" dir="2700000" algn="tl">
                  <a:srgbClr val="FFFFFF"/>
                </a:outerShdw>
              </a:effectLst>
              <a:latin typeface="Gill Sans MT"/>
            </a:endParaRPr>
          </a:p>
          <a:p>
            <a:pPr algn="ctr">
              <a:defRPr/>
            </a:pPr>
            <a:endParaRPr lang="en-US" sz="6600">
              <a:solidFill>
                <a:srgbClr val="F5C040"/>
              </a:solidFill>
              <a:effectLst>
                <a:outerShdw blurRad="38100" dist="38100" dir="2700000" algn="tl">
                  <a:srgbClr val="FFFFFF"/>
                </a:outerShdw>
              </a:effectLst>
              <a:latin typeface="Gill Sans MT"/>
            </a:endParaRPr>
          </a:p>
          <a:p>
            <a:pPr algn="ctr">
              <a:defRPr/>
            </a:pPr>
            <a:endParaRPr lang="en-US" sz="6600">
              <a:solidFill>
                <a:srgbClr val="F5C040"/>
              </a:solidFill>
              <a:effectLst>
                <a:outerShdw blurRad="38100" dist="38100" dir="2700000" algn="tl">
                  <a:srgbClr val="FFFFFF"/>
                </a:outerShdw>
              </a:effectLst>
              <a:latin typeface="Gill Sans MT"/>
            </a:endParaRPr>
          </a:p>
          <a:p>
            <a:pPr>
              <a:defRPr/>
            </a:pPr>
            <a:endParaRPr lang="en-US">
              <a:latin typeface="Gill Sans MT"/>
            </a:endParaRPr>
          </a:p>
          <a:p>
            <a:pPr>
              <a:defRPr/>
            </a:pPr>
            <a:endParaRPr lang="en-US">
              <a:latin typeface="Gill Sans MT"/>
            </a:endParaRPr>
          </a:p>
          <a:p>
            <a:pPr>
              <a:defRPr/>
            </a:pPr>
            <a:endParaRPr lang="en-US">
              <a:latin typeface="Gill Sans MT"/>
            </a:endParaRPr>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7772400" cy="3733800"/>
          </a:xfrm>
        </p:spPr>
        <p:txBody>
          <a:bodyPr rtlCol="0">
            <a:noAutofit/>
          </a:bodyPr>
          <a:lstStyle/>
          <a:p>
            <a:pPr indent="-274320" algn="ctr" eaLnBrk="1" fontAlgn="auto" hangingPunct="1">
              <a:spcAft>
                <a:spcPts val="0"/>
              </a:spcAft>
              <a:buFont typeface="Wingdings 3" pitchFamily="18" charset="2"/>
              <a:buNone/>
              <a:defRPr/>
            </a:pPr>
            <a:r>
              <a:rPr lang="en-US" sz="6000">
                <a:solidFill>
                  <a:schemeClr val="bg1"/>
                </a:solidFill>
                <a:latin typeface="Algerian" pitchFamily="82" charset="0"/>
              </a:rPr>
              <a:t>WE LOOK FORWARD to WORKING WITH YOU AND YOUR CHILD THIS YEAR. THANK YOU FOR YOUR TIME.</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172" y="-152400"/>
            <a:ext cx="8229600" cy="914400"/>
          </a:xfrm>
        </p:spPr>
        <p:txBody>
          <a:bodyPr wrap="square" numCol="1" anchorCtr="0" compatLnSpc="1">
            <a:prstTxWarp prst="textNoShape">
              <a:avLst/>
            </a:prstTxWarp>
          </a:bodyPr>
          <a:lstStyle/>
          <a:p>
            <a:pPr algn="ctr" eaLnBrk="1" hangingPunct="1">
              <a:defRPr/>
            </a:pPr>
            <a:r>
              <a:rPr lang="en-US" sz="5400">
                <a:solidFill>
                  <a:srgbClr val="FFFF00"/>
                </a:solidFill>
                <a:latin typeface="Arial" panose="020B0604020202020204" pitchFamily="34" charset="0"/>
                <a:cs typeface="Arial" panose="020B0604020202020204" pitchFamily="34" charset="0"/>
              </a:rPr>
              <a:t>Arrivals/Dismissals</a:t>
            </a:r>
            <a:endParaRPr lang="en-US" sz="5400" cap="none">
              <a:solidFill>
                <a:srgbClr val="FFFF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4104" y="457200"/>
            <a:ext cx="9033032" cy="6400800"/>
          </a:xfrm>
        </p:spPr>
        <p:txBody>
          <a:bodyPr>
            <a:normAutofit fontScale="40000" lnSpcReduction="20000"/>
          </a:bodyPr>
          <a:lstStyle/>
          <a:p>
            <a:pPr eaLnBrk="1" hangingPunct="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Arrival – </a:t>
            </a:r>
          </a:p>
          <a:p>
            <a:pPr lvl="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Students may arrive at school between 6:55-7:30 am.</a:t>
            </a:r>
          </a:p>
          <a:p>
            <a:pPr lvl="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Students arriving after 7:30 am are considered tardy. </a:t>
            </a:r>
          </a:p>
          <a:p>
            <a:pPr lvl="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We begin classwork as soon as students enter the classroom; therefore, it is very important for students to be at school on time.  </a:t>
            </a:r>
          </a:p>
          <a:p>
            <a:pPr marL="457200" lvl="1" indent="0">
              <a:lnSpc>
                <a:spcPct val="120000"/>
              </a:lnSpc>
              <a:spcBef>
                <a:spcPts val="300"/>
              </a:spcBef>
              <a:spcAft>
                <a:spcPts val="300"/>
              </a:spcAft>
              <a:buNone/>
              <a:defRPr/>
            </a:pPr>
            <a:endParaRPr lang="en-US" sz="5000" b="1" dirty="0">
              <a:solidFill>
                <a:schemeClr val="bg1"/>
              </a:solidFill>
              <a:latin typeface="Arial Unicode MS" pitchFamily="34" charset="-128"/>
              <a:ea typeface="Arial Unicode MS" pitchFamily="34" charset="-128"/>
              <a:cs typeface="Arial Unicode MS" pitchFamily="34" charset="-128"/>
            </a:endParaRPr>
          </a:p>
          <a:p>
            <a:pPr eaLnBrk="1" hangingPunct="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Early Dismissal/Checkout– </a:t>
            </a:r>
          </a:p>
          <a:p>
            <a:pPr lvl="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If you need to check your child out early, please arrive before 1:30 (Monday, Tuesday, Thursday, Friday) and before 1:00 (Wednesday).  </a:t>
            </a:r>
          </a:p>
          <a:p>
            <a:pPr lvl="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A valid photo ID is required for dismissals.  Only people listed as emergency contacts in Active Parent will be allowed to </a:t>
            </a:r>
          </a:p>
          <a:p>
            <a:pPr lvl="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check out a student.</a:t>
            </a:r>
          </a:p>
          <a:p>
            <a:pPr lvl="1">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Students must be at school 63% of the day </a:t>
            </a:r>
          </a:p>
          <a:p>
            <a:pPr marL="0" indent="0" eaLnBrk="1" hangingPunct="1">
              <a:lnSpc>
                <a:spcPct val="120000"/>
              </a:lnSpc>
              <a:spcBef>
                <a:spcPts val="300"/>
              </a:spcBef>
              <a:spcAft>
                <a:spcPts val="300"/>
              </a:spcAft>
              <a:buNone/>
              <a:defRPr/>
            </a:pPr>
            <a:r>
              <a:rPr lang="en-US" sz="5000" b="1" dirty="0">
                <a:solidFill>
                  <a:schemeClr val="bg1"/>
                </a:solidFill>
                <a:latin typeface="Arial Unicode MS" pitchFamily="34" charset="-128"/>
                <a:ea typeface="Arial Unicode MS" pitchFamily="34" charset="-128"/>
                <a:cs typeface="Arial Unicode MS" pitchFamily="34" charset="-128"/>
              </a:rPr>
              <a:t>        to be counted present</a:t>
            </a:r>
          </a:p>
          <a:p>
            <a:pPr>
              <a:lnSpc>
                <a:spcPct val="120000"/>
              </a:lnSpc>
              <a:spcBef>
                <a:spcPts val="300"/>
              </a:spcBef>
              <a:spcAft>
                <a:spcPts val="300"/>
              </a:spcAft>
              <a:defRPr/>
            </a:pPr>
            <a:r>
              <a:rPr lang="en-US" sz="5000" b="1" dirty="0">
                <a:solidFill>
                  <a:schemeClr val="bg1"/>
                </a:solidFill>
                <a:latin typeface="Arial Unicode MS" pitchFamily="34" charset="-128"/>
                <a:ea typeface="Arial Unicode MS" pitchFamily="34" charset="-128"/>
                <a:cs typeface="Arial Unicode MS" pitchFamily="34" charset="-128"/>
              </a:rPr>
              <a:t>Be sure to send an excuse with your child                                   </a:t>
            </a:r>
          </a:p>
          <a:p>
            <a:pPr marL="0" indent="0">
              <a:lnSpc>
                <a:spcPct val="120000"/>
              </a:lnSpc>
              <a:spcBef>
                <a:spcPts val="300"/>
              </a:spcBef>
              <a:spcAft>
                <a:spcPts val="300"/>
              </a:spcAft>
              <a:buNone/>
              <a:defRPr/>
            </a:pPr>
            <a:r>
              <a:rPr lang="en-US" sz="5000" b="1" dirty="0">
                <a:solidFill>
                  <a:schemeClr val="bg1"/>
                </a:solidFill>
                <a:latin typeface="Arial Unicode MS" pitchFamily="34" charset="-128"/>
                <a:ea typeface="Arial Unicode MS" pitchFamily="34" charset="-128"/>
                <a:cs typeface="Arial Unicode MS" pitchFamily="34" charset="-128"/>
              </a:rPr>
              <a:t>     after every absence.            </a:t>
            </a:r>
          </a:p>
          <a:p>
            <a:pPr marL="0" indent="0" eaLnBrk="1" hangingPunct="1">
              <a:lnSpc>
                <a:spcPct val="90000"/>
              </a:lnSpc>
              <a:buNone/>
              <a:defRPr/>
            </a:pPr>
            <a:endParaRPr lang="en-US" sz="2400" b="1" dirty="0">
              <a:solidFill>
                <a:srgbClr val="FFFF00"/>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23628016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172" y="-152400"/>
            <a:ext cx="8229600" cy="914400"/>
          </a:xfrm>
        </p:spPr>
        <p:txBody>
          <a:bodyPr wrap="square" numCol="1" anchorCtr="0" compatLnSpc="1">
            <a:prstTxWarp prst="textNoShape">
              <a:avLst/>
            </a:prstTxWarp>
          </a:bodyPr>
          <a:lstStyle/>
          <a:p>
            <a:pPr algn="ctr" eaLnBrk="1" hangingPunct="1">
              <a:defRPr/>
            </a:pPr>
            <a:r>
              <a:rPr lang="en-US" sz="5400" cap="none">
                <a:solidFill>
                  <a:srgbClr val="FFFF00"/>
                </a:solidFill>
                <a:latin typeface="Arial" panose="020B0604020202020204" pitchFamily="34" charset="0"/>
                <a:cs typeface="Arial" panose="020B0604020202020204" pitchFamily="34" charset="0"/>
              </a:rPr>
              <a:t>Attendance Policy</a:t>
            </a:r>
          </a:p>
        </p:txBody>
      </p:sp>
      <p:sp>
        <p:nvSpPr>
          <p:cNvPr id="3" name="Content Placeholder 2"/>
          <p:cNvSpPr>
            <a:spLocks noGrp="1"/>
          </p:cNvSpPr>
          <p:nvPr>
            <p:ph idx="1"/>
          </p:nvPr>
        </p:nvSpPr>
        <p:spPr>
          <a:xfrm>
            <a:off x="478172" y="876300"/>
            <a:ext cx="7273332" cy="5600700"/>
          </a:xfrm>
        </p:spPr>
        <p:txBody>
          <a:bodyPr>
            <a:normAutofit/>
          </a:bodyPr>
          <a:lstStyle/>
          <a:p>
            <a:pPr marL="0" indent="0" eaLnBrk="1" hangingPunct="1">
              <a:lnSpc>
                <a:spcPct val="90000"/>
              </a:lnSpc>
              <a:buNone/>
              <a:defRPr/>
            </a:pPr>
            <a:r>
              <a:rPr lang="en-US" sz="4000">
                <a:solidFill>
                  <a:schemeClr val="bg1"/>
                </a:solidFill>
                <a:latin typeface="Arial Unicode MS" pitchFamily="34" charset="-128"/>
                <a:ea typeface="Arial Unicode MS" pitchFamily="34" charset="-128"/>
                <a:cs typeface="Arial Unicode MS" pitchFamily="34" charset="-128"/>
              </a:rPr>
              <a:t>Please read pages 6-8 of the student handbook for the district attendance policy.</a:t>
            </a:r>
          </a:p>
          <a:p>
            <a:pPr marL="0" indent="0" eaLnBrk="1" hangingPunct="1">
              <a:lnSpc>
                <a:spcPct val="90000"/>
              </a:lnSpc>
              <a:buNone/>
              <a:defRPr/>
            </a:pPr>
            <a:r>
              <a:rPr lang="en-US" sz="4000" u="sng">
                <a:solidFill>
                  <a:schemeClr val="bg1"/>
                </a:solidFill>
                <a:latin typeface="Arial Unicode MS" pitchFamily="34" charset="-128"/>
                <a:ea typeface="Arial Unicode MS" pitchFamily="34" charset="-128"/>
                <a:cs typeface="Arial Unicode MS" pitchFamily="34" charset="-128"/>
              </a:rPr>
              <a:t>Field Trips – page 75</a:t>
            </a:r>
          </a:p>
          <a:p>
            <a:pPr marL="0" indent="0" eaLnBrk="1" hangingPunct="1">
              <a:lnSpc>
                <a:spcPct val="90000"/>
              </a:lnSpc>
              <a:buNone/>
              <a:defRPr/>
            </a:pPr>
            <a:r>
              <a:rPr lang="en-US" sz="4000">
                <a:solidFill>
                  <a:srgbClr val="FFFF00"/>
                </a:solidFill>
                <a:latin typeface="Arial Unicode MS" pitchFamily="34" charset="-128"/>
                <a:ea typeface="Arial Unicode MS" pitchFamily="34" charset="-128"/>
                <a:cs typeface="Arial Unicode MS" pitchFamily="34" charset="-128"/>
              </a:rPr>
              <a:t>“No student with 10 or more unexcused absences or 20 combined </a:t>
            </a:r>
            <a:r>
              <a:rPr lang="en-US" sz="4000" err="1">
                <a:solidFill>
                  <a:srgbClr val="FFFF00"/>
                </a:solidFill>
                <a:latin typeface="Arial Unicode MS" pitchFamily="34" charset="-128"/>
                <a:ea typeface="Arial Unicode MS" pitchFamily="34" charset="-128"/>
                <a:cs typeface="Arial Unicode MS" pitchFamily="34" charset="-128"/>
              </a:rPr>
              <a:t>tardies</a:t>
            </a:r>
            <a:r>
              <a:rPr lang="en-US" sz="4000">
                <a:solidFill>
                  <a:srgbClr val="FFFF00"/>
                </a:solidFill>
                <a:latin typeface="Arial Unicode MS" pitchFamily="34" charset="-128"/>
                <a:ea typeface="Arial Unicode MS" pitchFamily="34" charset="-128"/>
                <a:cs typeface="Arial Unicode MS" pitchFamily="34" charset="-128"/>
              </a:rPr>
              <a:t>/check-ins/ checkouts will be allowed             to go on field trips.”</a:t>
            </a:r>
            <a:endParaRPr lang="en-US" sz="4000">
              <a:solidFill>
                <a:srgbClr val="FF0000"/>
              </a:solidFill>
              <a:latin typeface="Arial Unicode MS" pitchFamily="34" charset="-128"/>
              <a:ea typeface="Arial Unicode MS" pitchFamily="34" charset="-128"/>
              <a:cs typeface="Arial Unicode MS" pitchFamily="34" charset="-128"/>
            </a:endParaRPr>
          </a:p>
          <a:p>
            <a:pPr marL="0" indent="0" eaLnBrk="1" hangingPunct="1">
              <a:lnSpc>
                <a:spcPct val="90000"/>
              </a:lnSpc>
              <a:buNone/>
              <a:defRPr/>
            </a:pPr>
            <a:endParaRPr lang="en-US" sz="2400" b="1">
              <a:solidFill>
                <a:srgbClr val="FFFF00"/>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72745099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FFFF00"/>
                </a:solidFill>
              </a:rPr>
              <a:t>Birmingham Field </a:t>
            </a:r>
            <a:r>
              <a:rPr lang="en-US" b="1" dirty="0">
                <a:solidFill>
                  <a:srgbClr val="FFFF00"/>
                </a:solidFill>
              </a:rPr>
              <a:t>Trip</a:t>
            </a:r>
          </a:p>
        </p:txBody>
      </p:sp>
      <p:sp>
        <p:nvSpPr>
          <p:cNvPr id="3" name="Content Placeholder 2"/>
          <p:cNvSpPr>
            <a:spLocks noGrp="1"/>
          </p:cNvSpPr>
          <p:nvPr>
            <p:ph idx="1"/>
          </p:nvPr>
        </p:nvSpPr>
        <p:spPr>
          <a:xfrm>
            <a:off x="457200" y="1600200"/>
            <a:ext cx="8458200" cy="4953000"/>
          </a:xfrm>
        </p:spPr>
        <p:txBody>
          <a:bodyPr/>
          <a:lstStyle/>
          <a:p>
            <a:pPr marL="0" indent="0">
              <a:buNone/>
            </a:pPr>
            <a:r>
              <a:rPr lang="en-US" b="1" dirty="0">
                <a:solidFill>
                  <a:schemeClr val="bg1"/>
                </a:solidFill>
              </a:rPr>
              <a:t>Date:  April 5, 2024</a:t>
            </a:r>
          </a:p>
          <a:p>
            <a:pPr marL="0" indent="0">
              <a:buNone/>
            </a:pPr>
            <a:endParaRPr lang="en-US" b="1" dirty="0">
              <a:solidFill>
                <a:schemeClr val="bg1"/>
              </a:solidFill>
            </a:endParaRPr>
          </a:p>
          <a:p>
            <a:pPr marL="0" indent="0">
              <a:buNone/>
            </a:pPr>
            <a:r>
              <a:rPr lang="en-US" b="1" dirty="0">
                <a:solidFill>
                  <a:schemeClr val="bg1"/>
                </a:solidFill>
              </a:rPr>
              <a:t>More information will be provided</a:t>
            </a:r>
          </a:p>
          <a:p>
            <a:pPr marL="0" indent="0">
              <a:buNone/>
            </a:pPr>
            <a:r>
              <a:rPr lang="en-US" b="1" dirty="0">
                <a:solidFill>
                  <a:schemeClr val="bg1"/>
                </a:solidFill>
              </a:rPr>
              <a:t>at Report Card Conferences.</a:t>
            </a:r>
          </a:p>
        </p:txBody>
      </p:sp>
    </p:spTree>
    <p:extLst>
      <p:ext uri="{BB962C8B-B14F-4D97-AF65-F5344CB8AC3E}">
        <p14:creationId xmlns:p14="http://schemas.microsoft.com/office/powerpoint/2010/main" val="421353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01000" cy="1143000"/>
          </a:xfrm>
        </p:spPr>
        <p:txBody>
          <a:bodyPr/>
          <a:lstStyle/>
          <a:p>
            <a:pPr algn="ctr" eaLnBrk="1" fontAlgn="auto" hangingPunct="1">
              <a:spcAft>
                <a:spcPts val="0"/>
              </a:spcAft>
              <a:defRPr/>
            </a:pPr>
            <a:r>
              <a:rPr lang="en-US" sz="4800">
                <a:solidFill>
                  <a:srgbClr val="FFFF00"/>
                </a:solidFill>
                <a:latin typeface="Arial" panose="020B0604020202020204" pitchFamily="34" charset="0"/>
                <a:cs typeface="Arial" panose="020B0604020202020204" pitchFamily="34" charset="0"/>
              </a:rPr>
              <a:t>Transportation</a:t>
            </a:r>
          </a:p>
        </p:txBody>
      </p:sp>
      <p:sp>
        <p:nvSpPr>
          <p:cNvPr id="3" name="Content Placeholder 2"/>
          <p:cNvSpPr>
            <a:spLocks noGrp="1"/>
          </p:cNvSpPr>
          <p:nvPr>
            <p:ph idx="1"/>
          </p:nvPr>
        </p:nvSpPr>
        <p:spPr>
          <a:xfrm>
            <a:off x="152400" y="762000"/>
            <a:ext cx="8686800" cy="5791200"/>
          </a:xfrm>
        </p:spPr>
        <p:txBody>
          <a:bodyPr>
            <a:normAutofit/>
          </a:bodyPr>
          <a:lstStyle/>
          <a:p>
            <a:pPr eaLnBrk="1" hangingPunct="1">
              <a:lnSpc>
                <a:spcPct val="90000"/>
              </a:lnSpc>
            </a:pPr>
            <a:r>
              <a:rPr lang="en-US" sz="2400" b="1" dirty="0">
                <a:solidFill>
                  <a:schemeClr val="bg1"/>
                </a:solidFill>
                <a:latin typeface="Arial Unicode MS" pitchFamily="34" charset="-128"/>
                <a:ea typeface="Arial Unicode MS" pitchFamily="34" charset="-128"/>
                <a:cs typeface="Arial Unicode MS" pitchFamily="34" charset="-128"/>
              </a:rPr>
              <a:t>Car riders must be dropped off and picked up at the back of the building.  Please stay in line and do not go around cars that are parked waiting to drop off or pick up students.  Students must sit on the passenger side of the car.</a:t>
            </a:r>
          </a:p>
          <a:p>
            <a:pPr eaLnBrk="1" hangingPunct="1">
              <a:lnSpc>
                <a:spcPct val="90000"/>
              </a:lnSpc>
            </a:pPr>
            <a:r>
              <a:rPr lang="en-US" sz="2400" b="1" dirty="0">
                <a:solidFill>
                  <a:schemeClr val="bg1"/>
                </a:solidFill>
                <a:latin typeface="Arial Unicode MS" pitchFamily="34" charset="-128"/>
                <a:ea typeface="Arial Unicode MS" pitchFamily="34" charset="-128"/>
                <a:cs typeface="Arial Unicode MS" pitchFamily="34" charset="-128"/>
              </a:rPr>
              <a:t>Car riders must arrive before 7:20 a.m. to eat breakfast at school.</a:t>
            </a:r>
          </a:p>
          <a:p>
            <a:pPr eaLnBrk="1" hangingPunct="1">
              <a:lnSpc>
                <a:spcPct val="90000"/>
              </a:lnSpc>
            </a:pPr>
            <a:r>
              <a:rPr lang="en-US" sz="2400" b="1" dirty="0">
                <a:solidFill>
                  <a:schemeClr val="bg1"/>
                </a:solidFill>
                <a:latin typeface="Arial Unicode MS" pitchFamily="34" charset="-128"/>
                <a:ea typeface="Arial Unicode MS" pitchFamily="34" charset="-128"/>
                <a:cs typeface="Arial Unicode MS" pitchFamily="34" charset="-128"/>
              </a:rPr>
              <a:t>Students must ride the same bus to and from school.  (District Policy)</a:t>
            </a:r>
          </a:p>
          <a:p>
            <a:pPr eaLnBrk="1" hangingPunct="1">
              <a:lnSpc>
                <a:spcPct val="90000"/>
              </a:lnSpc>
            </a:pPr>
            <a:r>
              <a:rPr lang="en-US" sz="2400" b="1" dirty="0">
                <a:solidFill>
                  <a:schemeClr val="bg1"/>
                </a:solidFill>
                <a:latin typeface="Arial Unicode MS" pitchFamily="34" charset="-128"/>
                <a:ea typeface="Arial Unicode MS" pitchFamily="34" charset="-128"/>
                <a:cs typeface="Arial Unicode MS" pitchFamily="34" charset="-128"/>
              </a:rPr>
              <a:t>Requests for permanent transportation  changes must be submitted to the school office in writing for</a:t>
            </a:r>
          </a:p>
          <a:p>
            <a:pPr marL="0" indent="0" eaLnBrk="1" hangingPunct="1">
              <a:lnSpc>
                <a:spcPct val="90000"/>
              </a:lnSpc>
              <a:buNone/>
            </a:pPr>
            <a:r>
              <a:rPr lang="en-US" sz="2400" b="1" dirty="0">
                <a:solidFill>
                  <a:schemeClr val="bg1"/>
                </a:solidFill>
                <a:latin typeface="Arial Unicode MS" pitchFamily="34" charset="-128"/>
                <a:ea typeface="Arial Unicode MS" pitchFamily="34" charset="-128"/>
                <a:cs typeface="Arial Unicode MS" pitchFamily="34" charset="-128"/>
              </a:rPr>
              <a:t>    approval. Temporary transportation changes will </a:t>
            </a:r>
          </a:p>
          <a:p>
            <a:pPr marL="0" indent="0" eaLnBrk="1" hangingPunct="1">
              <a:lnSpc>
                <a:spcPct val="90000"/>
              </a:lnSpc>
              <a:buNone/>
            </a:pPr>
            <a:r>
              <a:rPr lang="en-US" sz="2400" b="1" dirty="0">
                <a:solidFill>
                  <a:schemeClr val="bg1"/>
                </a:solidFill>
                <a:latin typeface="Arial Unicode MS" pitchFamily="34" charset="-128"/>
                <a:ea typeface="Arial Unicode MS" pitchFamily="34" charset="-128"/>
                <a:cs typeface="Arial Unicode MS" pitchFamily="34" charset="-128"/>
              </a:rPr>
              <a:t>    NOT be allowed (Student Handbook pg. 18)</a:t>
            </a:r>
          </a:p>
          <a:p>
            <a:pPr>
              <a:lnSpc>
                <a:spcPct val="90000"/>
              </a:lnSpc>
            </a:pPr>
            <a:r>
              <a:rPr lang="en-US" sz="2400" b="1" dirty="0">
                <a:solidFill>
                  <a:schemeClr val="bg1"/>
                </a:solidFill>
                <a:latin typeface="Arial Unicode MS" pitchFamily="34" charset="-128"/>
                <a:ea typeface="Arial Unicode MS" pitchFamily="34" charset="-128"/>
                <a:cs typeface="Arial Unicode MS" pitchFamily="34" charset="-128"/>
              </a:rPr>
              <a:t>Please check book bags for items                                        that do not need to come to school.</a:t>
            </a:r>
          </a:p>
          <a:p>
            <a:pPr>
              <a:lnSpc>
                <a:spcPct val="90000"/>
              </a:lnSpc>
            </a:pPr>
            <a:endParaRPr lang="en-US" sz="3100" dirty="0">
              <a:solidFill>
                <a:schemeClr val="bg1"/>
              </a:solidFill>
              <a:effectLst>
                <a:outerShdw algn="tl">
                  <a:srgbClr val="FFFFFF"/>
                </a:outerShdw>
              </a:effectLst>
              <a:latin typeface="Arial Unicode MS" pitchFamily="34" charset="-128"/>
              <a:ea typeface="Arial Unicode MS" pitchFamily="34" charset="-128"/>
              <a:cs typeface="Arial Unicode MS" pitchFamily="34" charset="-128"/>
            </a:endParaRPr>
          </a:p>
          <a:p>
            <a:pPr marL="0" indent="0" eaLnBrk="1" hangingPunct="1">
              <a:lnSpc>
                <a:spcPct val="90000"/>
              </a:lnSpc>
              <a:buNone/>
            </a:pPr>
            <a:endParaRPr lang="en-US" sz="3000" dirty="0">
              <a:solidFill>
                <a:schemeClr val="bg1"/>
              </a:solidFill>
              <a:effectLst>
                <a:outerShdw algn="tl">
                  <a:srgbClr val="FFFFFF"/>
                </a:outerShdw>
              </a:effectLst>
              <a:latin typeface="Arial Unicode MS" pitchFamily="34" charset="-128"/>
              <a:ea typeface="Arial Unicode MS" pitchFamily="34" charset="-128"/>
              <a:cs typeface="Arial Unicode MS" pitchFamily="34" charset="-128"/>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b="1">
                <a:solidFill>
                  <a:schemeClr val="bg1"/>
                </a:solidFill>
                <a:latin typeface="+mn-lt"/>
              </a:rPr>
              <a:t>Transportation Text Alerts</a:t>
            </a:r>
          </a:p>
        </p:txBody>
      </p:sp>
      <p:sp>
        <p:nvSpPr>
          <p:cNvPr id="3" name="Content Placeholder 2"/>
          <p:cNvSpPr>
            <a:spLocks noGrp="1"/>
          </p:cNvSpPr>
          <p:nvPr>
            <p:ph idx="1"/>
          </p:nvPr>
        </p:nvSpPr>
        <p:spPr>
          <a:xfrm>
            <a:off x="304800" y="762000"/>
            <a:ext cx="8534400" cy="4876800"/>
          </a:xfrm>
        </p:spPr>
        <p:txBody>
          <a:bodyPr>
            <a:normAutofit/>
          </a:bodyPr>
          <a:lstStyle/>
          <a:p>
            <a:pPr algn="ctr" eaLnBrk="1" hangingPunct="1">
              <a:buFont typeface="Wingdings 3" pitchFamily="18" charset="2"/>
              <a:buNone/>
            </a:pPr>
            <a:endParaRPr lang="en-US"/>
          </a:p>
          <a:p>
            <a:pPr algn="ctr" eaLnBrk="1" hangingPunct="1">
              <a:buFont typeface="Wingdings 3" pitchFamily="18" charset="2"/>
              <a:buNone/>
            </a:pPr>
            <a:r>
              <a:rPr lang="en-US">
                <a:solidFill>
                  <a:srgbClr val="FFFF00"/>
                </a:solidFill>
              </a:rPr>
              <a:t>To receive text alerts related to Pearl Upper bus routes:  Text </a:t>
            </a:r>
            <a:r>
              <a:rPr lang="en-US">
                <a:solidFill>
                  <a:schemeClr val="bg1"/>
                </a:solidFill>
              </a:rPr>
              <a:t>@</a:t>
            </a:r>
            <a:r>
              <a:rPr lang="en-US" err="1">
                <a:solidFill>
                  <a:schemeClr val="bg1"/>
                </a:solidFill>
              </a:rPr>
              <a:t>busupele</a:t>
            </a:r>
            <a:r>
              <a:rPr lang="en-US">
                <a:solidFill>
                  <a:schemeClr val="bg1"/>
                </a:solidFill>
              </a:rPr>
              <a:t> </a:t>
            </a:r>
            <a:r>
              <a:rPr lang="en-US">
                <a:solidFill>
                  <a:srgbClr val="FFFF00"/>
                </a:solidFill>
              </a:rPr>
              <a:t>to </a:t>
            </a:r>
            <a:r>
              <a:rPr lang="en-US">
                <a:solidFill>
                  <a:schemeClr val="bg1"/>
                </a:solidFill>
              </a:rPr>
              <a:t>81010</a:t>
            </a:r>
          </a:p>
          <a:p>
            <a:pPr algn="ctr" eaLnBrk="1" hangingPunct="1">
              <a:buFont typeface="Wingdings 3" pitchFamily="18" charset="2"/>
              <a:buNone/>
            </a:pPr>
            <a:r>
              <a:rPr lang="en-US">
                <a:solidFill>
                  <a:schemeClr val="bg1"/>
                </a:solidFill>
              </a:rPr>
              <a:t>These alerts will let you know about     substitute buses and late buses.</a:t>
            </a:r>
            <a:endParaRPr lang="en-US" sz="3200">
              <a:solidFill>
                <a:schemeClr val="bg1"/>
              </a:solidFill>
            </a:endParaRPr>
          </a:p>
          <a:p>
            <a:pPr marL="0" indent="0" eaLnBrk="1" hangingPunct="1">
              <a:buNone/>
            </a:pPr>
            <a:endParaRPr lang="en-US" sz="3200">
              <a:solidFill>
                <a:srgbClr val="FFFF00"/>
              </a:solidFill>
            </a:endParaRPr>
          </a:p>
          <a:p>
            <a:pPr algn="ctr" eaLnBrk="1" hangingPunct="1">
              <a:buFont typeface="Wingdings 3" pitchFamily="18" charset="2"/>
              <a:buNone/>
            </a:pPr>
            <a:endParaRPr lang="en-US"/>
          </a:p>
          <a:p>
            <a:pPr algn="ctr" eaLnBrk="1" hangingPunct="1">
              <a:buFont typeface="Wingdings 3" pitchFamily="18" charset="2"/>
              <a:buNone/>
            </a:pP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4238626"/>
            <a:ext cx="4191000" cy="2619374"/>
          </a:xfrm>
          <a:prstGeom prst="rect">
            <a:avLst/>
          </a:prstGeom>
        </p:spPr>
      </p:pic>
    </p:spTree>
    <p:extLst>
      <p:ext uri="{BB962C8B-B14F-4D97-AF65-F5344CB8AC3E}">
        <p14:creationId xmlns:p14="http://schemas.microsoft.com/office/powerpoint/2010/main" val="274464452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a:solidFill>
                  <a:srgbClr val="FFFF00"/>
                </a:solidFill>
              </a:rPr>
              <a:t>Lunch Reminders</a:t>
            </a:r>
          </a:p>
        </p:txBody>
      </p:sp>
      <p:sp>
        <p:nvSpPr>
          <p:cNvPr id="3" name="Content Placeholder 2"/>
          <p:cNvSpPr>
            <a:spLocks noGrp="1"/>
          </p:cNvSpPr>
          <p:nvPr>
            <p:ph idx="1"/>
          </p:nvPr>
        </p:nvSpPr>
        <p:spPr>
          <a:xfrm>
            <a:off x="152400" y="1166018"/>
            <a:ext cx="8229600" cy="4525963"/>
          </a:xfrm>
        </p:spPr>
        <p:txBody>
          <a:bodyPr/>
          <a:lstStyle/>
          <a:p>
            <a:r>
              <a:rPr lang="en-US">
                <a:solidFill>
                  <a:schemeClr val="bg1"/>
                </a:solidFill>
              </a:rPr>
              <a:t>Student lunch price is $3.00.</a:t>
            </a:r>
          </a:p>
          <a:p>
            <a:r>
              <a:rPr lang="en-US">
                <a:solidFill>
                  <a:schemeClr val="bg1"/>
                </a:solidFill>
              </a:rPr>
              <a:t>Parents are always encouraged to eat lunch with their children. ($4.00 for guests)</a:t>
            </a:r>
          </a:p>
          <a:p>
            <a:r>
              <a:rPr lang="en-US">
                <a:solidFill>
                  <a:schemeClr val="bg1"/>
                </a:solidFill>
              </a:rPr>
              <a:t>All outside food must be in non-labeled packaging.  (Ex. No McDonald’s bags/wrappers)</a:t>
            </a:r>
          </a:p>
          <a:p>
            <a:r>
              <a:rPr lang="en-US">
                <a:solidFill>
                  <a:schemeClr val="bg1"/>
                </a:solidFill>
                <a:ea typeface="Arial Unicode MS" pitchFamily="34" charset="-128"/>
                <a:cs typeface="Arial Unicode MS" pitchFamily="34" charset="-128"/>
              </a:rPr>
              <a:t>Any treats sent to school must                      be store-bought with an attached nutritional label (no homemade                         goodies).</a:t>
            </a:r>
          </a:p>
          <a:p>
            <a:endParaRPr lang="en-US">
              <a:solidFill>
                <a:schemeClr val="bg1"/>
              </a:solidFill>
            </a:endParaRPr>
          </a:p>
        </p:txBody>
      </p:sp>
    </p:spTree>
    <p:extLst>
      <p:ext uri="{BB962C8B-B14F-4D97-AF65-F5344CB8AC3E}">
        <p14:creationId xmlns:p14="http://schemas.microsoft.com/office/powerpoint/2010/main" val="355531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a:solidFill>
                  <a:srgbClr val="FFFF00"/>
                </a:solidFill>
              </a:rPr>
              <a:t>School Visitation</a:t>
            </a:r>
          </a:p>
        </p:txBody>
      </p:sp>
      <p:sp>
        <p:nvSpPr>
          <p:cNvPr id="3" name="Content Placeholder 2"/>
          <p:cNvSpPr>
            <a:spLocks noGrp="1"/>
          </p:cNvSpPr>
          <p:nvPr>
            <p:ph idx="1"/>
          </p:nvPr>
        </p:nvSpPr>
        <p:spPr>
          <a:xfrm>
            <a:off x="0" y="838200"/>
            <a:ext cx="9144000" cy="4525963"/>
          </a:xfrm>
        </p:spPr>
        <p:txBody>
          <a:bodyPr/>
          <a:lstStyle/>
          <a:p>
            <a:r>
              <a:rPr lang="en-US" sz="2800">
                <a:solidFill>
                  <a:schemeClr val="bg1"/>
                </a:solidFill>
              </a:rPr>
              <a:t>All Pearl Public Schools are using the Raptor Visitor Management System. This system scans valid, government-issued IDs and instantly screens out registered sex offenders.  </a:t>
            </a:r>
          </a:p>
          <a:p>
            <a:r>
              <a:rPr lang="en-US" sz="2800">
                <a:solidFill>
                  <a:schemeClr val="bg1"/>
                </a:solidFill>
              </a:rPr>
              <a:t>In order to better protect our students, visitors, and staff, all visitors and field trip chaperones will be required to show a valid, government issued ID.  </a:t>
            </a:r>
          </a:p>
        </p:txBody>
      </p:sp>
      <p:pic>
        <p:nvPicPr>
          <p:cNvPr id="1026" name="Picture 2" descr="C:\Users\kscutch\AppData\Local\Microsoft\Windows\Temporary Internet Files\Content.Outlook\LK3JUGWG\IMG_1323.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734" t="15645" r="3600" b="15556"/>
          <a:stretch/>
        </p:blipFill>
        <p:spPr bwMode="auto">
          <a:xfrm>
            <a:off x="533400" y="4032504"/>
            <a:ext cx="5046843" cy="2810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136176"/>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814B0AD35528D4AA1CFE3D85ADF2007" ma:contentTypeVersion="14" ma:contentTypeDescription="Create a new document." ma:contentTypeScope="" ma:versionID="0fc7bd1508b2999dbda732e0a02f645c">
  <xsd:schema xmlns:xsd="http://www.w3.org/2001/XMLSchema" xmlns:xs="http://www.w3.org/2001/XMLSchema" xmlns:p="http://schemas.microsoft.com/office/2006/metadata/properties" xmlns:ns3="8ca65106-67a9-4fc6-b84b-da3cfc6ec65e" xmlns:ns4="502f95fc-5aaf-4c3a-83e9-35c3d3262b01" targetNamespace="http://schemas.microsoft.com/office/2006/metadata/properties" ma:root="true" ma:fieldsID="cd245da98e844241ae4564be3f803b5d" ns3:_="" ns4:_="">
    <xsd:import namespace="8ca65106-67a9-4fc6-b84b-da3cfc6ec65e"/>
    <xsd:import namespace="502f95fc-5aaf-4c3a-83e9-35c3d3262b01"/>
    <xsd:element name="properties">
      <xsd:complexType>
        <xsd:sequence>
          <xsd:element name="documentManagement">
            <xsd:complexType>
              <xsd:all>
                <xsd:element ref="ns3:SharedWithUsers" minOccurs="0"/>
                <xsd:element ref="ns4:MediaServiceMetadata" minOccurs="0"/>
                <xsd:element ref="ns4:MediaServiceFastMetadata" minOccurs="0"/>
                <xsd:element ref="ns3:SharedWithDetails" minOccurs="0"/>
                <xsd:element ref="ns3:SharingHintHash"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a65106-67a9-4fc6-b84b-da3cfc6ec65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2f95fc-5aaf-4c3a-83e9-35c3d3262b01"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69056-7CA4-41F8-AD4A-44DFE5687393}">
  <ds:schemaRefs>
    <ds:schemaRef ds:uri="http://schemas.microsoft.com/sharepoint/v3/contenttype/forms"/>
  </ds:schemaRefs>
</ds:datastoreItem>
</file>

<file path=customXml/itemProps2.xml><?xml version="1.0" encoding="utf-8"?>
<ds:datastoreItem xmlns:ds="http://schemas.openxmlformats.org/officeDocument/2006/customXml" ds:itemID="{6776CBF9-8D17-4D7C-A73C-5966A1E7013E}">
  <ds:schemaRefs>
    <ds:schemaRef ds:uri="502f95fc-5aaf-4c3a-83e9-35c3d3262b01"/>
    <ds:schemaRef ds:uri="8ca65106-67a9-4fc6-b84b-da3cfc6ec65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2037975-7071-413A-8CA7-F51AD8687A7C}">
  <ds:schemaRefs>
    <ds:schemaRef ds:uri="http://www.w3.org/XML/1998/namespace"/>
    <ds:schemaRef ds:uri="http://purl.org/dc/dcmitype/"/>
    <ds:schemaRef ds:uri="8ca65106-67a9-4fc6-b84b-da3cfc6ec65e"/>
    <ds:schemaRef ds:uri="http://schemas.openxmlformats.org/package/2006/metadata/core-properties"/>
    <ds:schemaRef ds:uri="http://purl.org/dc/terms/"/>
    <ds:schemaRef ds:uri="http://schemas.microsoft.com/office/infopath/2007/PartnerControls"/>
    <ds:schemaRef ds:uri="http://schemas.microsoft.com/office/2006/metadata/properties"/>
    <ds:schemaRef ds:uri="http://purl.org/dc/elements/1.1/"/>
    <ds:schemaRef ds:uri="http://schemas.microsoft.com/office/2006/documentManagement/types"/>
    <ds:schemaRef ds:uri="502f95fc-5aaf-4c3a-83e9-35c3d3262b01"/>
  </ds:schemaRefs>
</ds:datastoreItem>
</file>

<file path=docProps/app.xml><?xml version="1.0" encoding="utf-8"?>
<Properties xmlns="http://schemas.openxmlformats.org/officeDocument/2006/extended-properties" xmlns:vt="http://schemas.openxmlformats.org/officeDocument/2006/docPropsVTypes">
  <Template/>
  <TotalTime>5566</TotalTime>
  <Words>1882</Words>
  <Application>Microsoft Macintosh PowerPoint</Application>
  <PresentationFormat>On-screen Show (4:3)</PresentationFormat>
  <Paragraphs>188</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 Unicode MS</vt:lpstr>
      <vt:lpstr>Algerian</vt:lpstr>
      <vt:lpstr>Arial</vt:lpstr>
      <vt:lpstr>Arial Black</vt:lpstr>
      <vt:lpstr>Calibri</vt:lpstr>
      <vt:lpstr>Comic Sans MS</vt:lpstr>
      <vt:lpstr>Curlz MT</vt:lpstr>
      <vt:lpstr>Gill Sans MT</vt:lpstr>
      <vt:lpstr>Wingdings 3</vt:lpstr>
      <vt:lpstr>Diseño predeterminado</vt:lpstr>
      <vt:lpstr>WELCOME TO  PEARL UPPER ELEMENTARY </vt:lpstr>
      <vt:lpstr>OUR MISSION</vt:lpstr>
      <vt:lpstr>Arrivals/Dismissals</vt:lpstr>
      <vt:lpstr>Attendance Policy</vt:lpstr>
      <vt:lpstr>Birmingham Field Trip</vt:lpstr>
      <vt:lpstr>Transportation</vt:lpstr>
      <vt:lpstr>Transportation Text Alerts</vt:lpstr>
      <vt:lpstr>Lunch Reminders</vt:lpstr>
      <vt:lpstr>School Visitation</vt:lpstr>
      <vt:lpstr>Dress Code – Pg. 80-81 of Student Handbook</vt:lpstr>
      <vt:lpstr>Dress Code – Pg. 80-81 of Student Handbook</vt:lpstr>
      <vt:lpstr>Dress Code – Pg. 80-81 of Student Handbook</vt:lpstr>
      <vt:lpstr>Dress Code – Pg. 80-81 of Student Handbook</vt:lpstr>
      <vt:lpstr>Discipline Policy</vt:lpstr>
      <vt:lpstr> Signed Papers</vt:lpstr>
      <vt:lpstr>Active Parent</vt:lpstr>
      <vt:lpstr>School and Teacher Websites</vt:lpstr>
      <vt:lpstr>Our Classroom Schedule</vt:lpstr>
      <vt:lpstr>Math</vt:lpstr>
      <vt:lpstr>Language Arts/Social Studies</vt:lpstr>
      <vt:lpstr>Science</vt:lpstr>
      <vt:lpstr>Cursive Handwriting</vt:lpstr>
      <vt:lpstr>Special Classes…</vt:lpstr>
      <vt:lpstr> </vt:lpstr>
      <vt:lpstr>PowerPoint Presentation</vt:lpstr>
    </vt:vector>
  </TitlesOfParts>
  <Company>Pearl Public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Parents Night at  Pearl Upper Elementary</dc:title>
  <dc:creator>Lenovo User</dc:creator>
  <cp:lastModifiedBy>Gross, Kaetlyn</cp:lastModifiedBy>
  <cp:revision>8</cp:revision>
  <dcterms:created xsi:type="dcterms:W3CDTF">2009-08-27T17:56:42Z</dcterms:created>
  <dcterms:modified xsi:type="dcterms:W3CDTF">2023-08-21T18:57:53Z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0x0101008814B0AD35528D4AA1CFE3D85ADF2007</vt:lpwstr>
  </property>
</Properties>
</file>